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5"/>
    <p:sldMasterId id="2147483932" r:id="rId6"/>
    <p:sldMasterId id="2147483937" r:id="rId7"/>
  </p:sldMasterIdLst>
  <p:notesMasterIdLst>
    <p:notesMasterId r:id="rId18"/>
  </p:notesMasterIdLst>
  <p:handoutMasterIdLst>
    <p:handoutMasterId r:id="rId19"/>
  </p:handoutMasterIdLst>
  <p:sldIdLst>
    <p:sldId id="362" r:id="rId8"/>
    <p:sldId id="350" r:id="rId9"/>
    <p:sldId id="358" r:id="rId10"/>
    <p:sldId id="357" r:id="rId11"/>
    <p:sldId id="359" r:id="rId12"/>
    <p:sldId id="353" r:id="rId13"/>
    <p:sldId id="355" r:id="rId14"/>
    <p:sldId id="354" r:id="rId15"/>
    <p:sldId id="360" r:id="rId16"/>
    <p:sldId id="356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B" initials="EB" lastIdx="4" clrIdx="0"/>
  <p:cmAuthor id="1" name="robert fletcher" initials="rf" lastIdx="3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A7E"/>
    <a:srgbClr val="5A8B25"/>
    <a:srgbClr val="82C836"/>
    <a:srgbClr val="7CBF33"/>
    <a:srgbClr val="E7E7E9"/>
    <a:srgbClr val="DDDDDD"/>
    <a:srgbClr val="127BC0"/>
    <a:srgbClr val="FE5450"/>
    <a:srgbClr val="52575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26" autoAdjust="0"/>
    <p:restoredTop sz="94266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15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9" tIns="45644" rIns="91289" bIns="45644" numCol="1" anchor="t" anchorCtr="0" compatLnSpc="1">
            <a:prstTxWarp prst="textNoShape">
              <a:avLst/>
            </a:prstTxWarp>
          </a:bodyPr>
          <a:lstStyle>
            <a:lvl1pPr defTabSz="912627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9" tIns="45644" rIns="91289" bIns="45644" numCol="1" anchor="t" anchorCtr="0" compatLnSpc="1">
            <a:prstTxWarp prst="textNoShape">
              <a:avLst/>
            </a:prstTxWarp>
          </a:bodyPr>
          <a:lstStyle>
            <a:lvl1pPr algn="r" defTabSz="912627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9" tIns="45644" rIns="91289" bIns="45644" numCol="1" anchor="b" anchorCtr="0" compatLnSpc="1">
            <a:prstTxWarp prst="textNoShape">
              <a:avLst/>
            </a:prstTxWarp>
          </a:bodyPr>
          <a:lstStyle>
            <a:lvl1pPr defTabSz="912627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9" tIns="45644" rIns="91289" bIns="45644" numCol="1" anchor="b" anchorCtr="0" compatLnSpc="1">
            <a:prstTxWarp prst="textNoShape">
              <a:avLst/>
            </a:prstTxWarp>
          </a:bodyPr>
          <a:lstStyle>
            <a:lvl1pPr algn="r" defTabSz="912627">
              <a:defRPr sz="1200">
                <a:latin typeface="Arial" charset="0"/>
              </a:defRPr>
            </a:lvl1pPr>
          </a:lstStyle>
          <a:p>
            <a:pPr>
              <a:defRPr/>
            </a:pPr>
            <a:fld id="{9192FBA9-89B2-4E4F-930E-BE8E47D1CDE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305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defTabSz="93180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algn="r" defTabSz="93180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6425"/>
            <a:ext cx="561022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defTabSz="93180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algn="r" defTabSz="931806">
              <a:defRPr sz="1200">
                <a:latin typeface="Arial" charset="0"/>
              </a:defRPr>
            </a:lvl1pPr>
          </a:lstStyle>
          <a:p>
            <a:pPr>
              <a:defRPr/>
            </a:pPr>
            <a:fld id="{F14B3C9D-5FBD-4D95-B951-3308F0424B3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82391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806">
              <a:defRPr/>
            </a:pPr>
            <a:fld id="{F14B3C9D-5FBD-4D95-B951-3308F0424B3B}" type="slidenum">
              <a:rPr lang="en-US" altLang="en-US" smtClean="0">
                <a:solidFill>
                  <a:srgbClr val="000000"/>
                </a:solidFill>
              </a:rPr>
              <a:pPr defTabSz="931806">
                <a:defRPr/>
              </a:pPr>
              <a:t>1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205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6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0" lang="en-US" dirty="0" smtClean="0"/>
              <a:t>to edit Master title style</a:t>
            </a:r>
            <a:endParaRPr kumimoji="0"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400">
                <a:solidFill>
                  <a:srgbClr val="00009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04875" y="6355080"/>
            <a:ext cx="7324725" cy="36576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	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765" y="900679"/>
            <a:ext cx="6696470" cy="1685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598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ill Sans M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ill Sans M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22D543-5F4B-49B1-804D-4C6B7EE4FD96}" type="slidenum">
              <a:rPr lang="en-US" smtClean="0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38635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120" y="152400"/>
            <a:ext cx="642241" cy="685800"/>
          </a:xfrm>
          <a:prstGeom prst="rect">
            <a:avLst/>
          </a:prstGeom>
        </p:spPr>
      </p:pic>
      <p:sp>
        <p:nvSpPr>
          <p:cNvPr id="9" name="Straight Connector 8"/>
          <p:cNvSpPr>
            <a:spLocks noChangeShapeType="1"/>
          </p:cNvSpPr>
          <p:nvPr userDrawn="1"/>
        </p:nvSpPr>
        <p:spPr bwMode="auto">
          <a:xfrm>
            <a:off x="457200" y="990600"/>
            <a:ext cx="8229600" cy="0"/>
          </a:xfrm>
          <a:prstGeom prst="line">
            <a:avLst/>
          </a:prstGeom>
          <a:noFill/>
          <a:ln w="15875" cap="flat" cmpd="dbl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Gill Sans M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noFill/>
        </p:spPr>
        <p:txBody>
          <a:bodyPr>
            <a:normAutofit/>
          </a:bodyPr>
          <a:lstStyle>
            <a:lvl1pPr algn="ctr">
              <a:spcAft>
                <a:spcPts val="600"/>
              </a:spcAft>
              <a:defRPr sz="3200" b="1" baseline="0">
                <a:solidFill>
                  <a:srgbClr val="002A7E"/>
                </a:solidFill>
                <a:latin typeface="Century Gothic" panose="020B0502020202020204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defRPr sz="2800" b="0" baseline="0">
                <a:solidFill>
                  <a:srgbClr val="002060"/>
                </a:solidFill>
                <a:latin typeface="Arial" panose="020B0604020202020204" pitchFamily="34" charset="0"/>
              </a:defRPr>
            </a:lvl1pPr>
            <a:lvl2pPr>
              <a:defRPr sz="2600" b="0" baseline="0">
                <a:solidFill>
                  <a:srgbClr val="002060"/>
                </a:solidFill>
                <a:latin typeface="Arial" panose="020B0604020202020204" pitchFamily="34" charset="0"/>
              </a:defRPr>
            </a:lvl2pPr>
            <a:lvl3pPr>
              <a:defRPr sz="2400" b="0">
                <a:solidFill>
                  <a:srgbClr val="002060"/>
                </a:solidFill>
                <a:latin typeface="Arial" panose="020B0604020202020204" pitchFamily="34" charset="0"/>
              </a:defRPr>
            </a:lvl3pPr>
            <a:lvl4pPr>
              <a:defRPr sz="2000" b="0">
                <a:solidFill>
                  <a:srgbClr val="002060"/>
                </a:solidFill>
                <a:latin typeface="Arial" panose="020B0604020202020204" pitchFamily="34" charset="0"/>
              </a:defRPr>
            </a:lvl4pPr>
            <a:lvl5pPr>
              <a:defRPr sz="1800" b="0">
                <a:solidFill>
                  <a:srgbClr val="002060"/>
                </a:solidFill>
                <a:latin typeface="Arial" panose="020B0604020202020204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3400" y="6332220"/>
            <a:ext cx="457200" cy="365760"/>
          </a:xfrm>
        </p:spPr>
        <p:txBody>
          <a:bodyPr/>
          <a:lstStyle>
            <a:lvl1pPr algn="ctr">
              <a:defRPr sz="1400">
                <a:solidFill>
                  <a:srgbClr val="002060"/>
                </a:solidFill>
              </a:defRPr>
            </a:lvl1pPr>
          </a:lstStyle>
          <a:p>
            <a:fld id="{6422D543-5F4B-49B1-804D-4C6B7EE4F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750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6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0" lang="en-US" dirty="0" smtClean="0"/>
              <a:t>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400">
                <a:solidFill>
                  <a:srgbClr val="00009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04875" y="6355080"/>
            <a:ext cx="7324725" cy="36576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rgbClr val="00539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rgbClr val="92D05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rgbClr val="002060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rgbClr val="92D050"/>
          </a:solidFill>
          <a:ln w="6350" cap="rnd" cmpd="sng" algn="ctr">
            <a:solidFill>
              <a:srgbClr val="FFD70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765" y="900679"/>
            <a:ext cx="6696470" cy="1685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95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noFill/>
        </p:spPr>
        <p:txBody>
          <a:bodyPr>
            <a:normAutofit/>
          </a:bodyPr>
          <a:lstStyle>
            <a:lvl1pPr algn="ctr">
              <a:spcAft>
                <a:spcPts val="600"/>
              </a:spcAft>
              <a:defRPr sz="3200" b="1" baseline="0">
                <a:solidFill>
                  <a:srgbClr val="002A7E"/>
                </a:solidFill>
                <a:latin typeface="Century Gothic" panose="020B0502020202020204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332220"/>
            <a:ext cx="457200" cy="365760"/>
          </a:xfrm>
        </p:spPr>
        <p:txBody>
          <a:bodyPr/>
          <a:lstStyle>
            <a:lvl1pPr algn="ctr">
              <a:defRPr sz="1400">
                <a:solidFill>
                  <a:srgbClr val="3366CC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22D543-5F4B-49B1-804D-4C6B7EE4FD96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3366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defRPr sz="2800" b="0" baseline="0">
                <a:solidFill>
                  <a:srgbClr val="002060"/>
                </a:solidFill>
                <a:latin typeface="Arial" panose="020B0604020202020204" pitchFamily="34" charset="0"/>
              </a:defRPr>
            </a:lvl1pPr>
            <a:lvl2pPr>
              <a:defRPr sz="2600" b="0" baseline="0">
                <a:solidFill>
                  <a:srgbClr val="002060"/>
                </a:solidFill>
                <a:latin typeface="Arial" panose="020B0604020202020204" pitchFamily="34" charset="0"/>
              </a:defRPr>
            </a:lvl2pPr>
            <a:lvl3pPr>
              <a:defRPr sz="2400" b="0">
                <a:solidFill>
                  <a:srgbClr val="002060"/>
                </a:solidFill>
                <a:latin typeface="Arial" panose="020B0604020202020204" pitchFamily="34" charset="0"/>
              </a:defRPr>
            </a:lvl3pPr>
            <a:lvl4pPr>
              <a:defRPr sz="2000" b="0">
                <a:solidFill>
                  <a:srgbClr val="002060"/>
                </a:solidFill>
                <a:latin typeface="Arial" panose="020B0604020202020204" pitchFamily="34" charset="0"/>
              </a:defRPr>
            </a:lvl4pPr>
            <a:lvl5pPr>
              <a:defRPr sz="1800" b="0">
                <a:solidFill>
                  <a:srgbClr val="002060"/>
                </a:solidFill>
                <a:latin typeface="Arial" panose="020B0604020202020204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120" y="152400"/>
            <a:ext cx="642241" cy="685800"/>
          </a:xfrm>
          <a:prstGeom prst="rect">
            <a:avLst/>
          </a:prstGeom>
        </p:spPr>
      </p:pic>
      <p:sp>
        <p:nvSpPr>
          <p:cNvPr id="9" name="Straight Connector 8"/>
          <p:cNvSpPr>
            <a:spLocks noChangeShapeType="1"/>
          </p:cNvSpPr>
          <p:nvPr userDrawn="1"/>
        </p:nvSpPr>
        <p:spPr bwMode="auto">
          <a:xfrm>
            <a:off x="457200" y="990600"/>
            <a:ext cx="8229600" cy="0"/>
          </a:xfrm>
          <a:prstGeom prst="line">
            <a:avLst/>
          </a:prstGeom>
          <a:noFill/>
          <a:ln w="15875" cap="flat" cmpd="dbl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136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22D543-5F4B-49B1-804D-4C6B7EE4FD9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0725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22D543-5F4B-49B1-804D-4C6B7EE4FD9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45537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6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0" lang="en-US" dirty="0" smtClean="0"/>
              <a:t>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400">
                <a:solidFill>
                  <a:srgbClr val="00009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04875" y="6355080"/>
            <a:ext cx="7324725" cy="36576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prstClr val="black"/>
                </a:solidFill>
              </a:rPr>
              <a:t>	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rgbClr val="00539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rgbClr val="92D05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rgbClr val="002060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rgbClr val="92D050"/>
          </a:solidFill>
          <a:ln w="6350" cap="rnd" cmpd="sng" algn="ctr">
            <a:solidFill>
              <a:srgbClr val="FFD70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765" y="457200"/>
            <a:ext cx="6696470" cy="1685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496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noFill/>
        </p:spPr>
        <p:txBody>
          <a:bodyPr>
            <a:normAutofit/>
          </a:bodyPr>
          <a:lstStyle>
            <a:lvl1pPr algn="ctr">
              <a:spcAft>
                <a:spcPts val="600"/>
              </a:spcAft>
              <a:defRPr sz="3200" b="1" baseline="0">
                <a:solidFill>
                  <a:srgbClr val="002A7E"/>
                </a:solidFill>
                <a:latin typeface="Century Gothic" panose="020B0502020202020204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332220"/>
            <a:ext cx="457200" cy="365760"/>
          </a:xfrm>
        </p:spPr>
        <p:txBody>
          <a:bodyPr/>
          <a:lstStyle>
            <a:lvl1pPr algn="ctr">
              <a:defRPr sz="1400">
                <a:solidFill>
                  <a:srgbClr val="3366CC"/>
                </a:solidFill>
              </a:defRPr>
            </a:lvl1pPr>
          </a:lstStyle>
          <a:p>
            <a:pPr>
              <a:defRPr/>
            </a:pPr>
            <a:fld id="{6422D543-5F4B-49B1-804D-4C6B7EE4FD9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defRPr sz="2800" b="0" baseline="0">
                <a:solidFill>
                  <a:srgbClr val="002060"/>
                </a:solidFill>
                <a:latin typeface="Arial" panose="020B0604020202020204" pitchFamily="34" charset="0"/>
              </a:defRPr>
            </a:lvl1pPr>
            <a:lvl2pPr>
              <a:defRPr sz="2600" b="0" baseline="0">
                <a:solidFill>
                  <a:srgbClr val="002060"/>
                </a:solidFill>
                <a:latin typeface="Arial" panose="020B0604020202020204" pitchFamily="34" charset="0"/>
              </a:defRPr>
            </a:lvl2pPr>
            <a:lvl3pPr>
              <a:defRPr sz="2400" b="0">
                <a:solidFill>
                  <a:srgbClr val="002060"/>
                </a:solidFill>
                <a:latin typeface="Arial" panose="020B0604020202020204" pitchFamily="34" charset="0"/>
              </a:defRPr>
            </a:lvl3pPr>
            <a:lvl4pPr>
              <a:defRPr sz="2000" b="0">
                <a:solidFill>
                  <a:srgbClr val="002060"/>
                </a:solidFill>
                <a:latin typeface="Arial" panose="020B0604020202020204" pitchFamily="34" charset="0"/>
              </a:defRPr>
            </a:lvl4pPr>
            <a:lvl5pPr>
              <a:defRPr sz="1800" b="0">
                <a:solidFill>
                  <a:srgbClr val="002060"/>
                </a:solidFill>
                <a:latin typeface="Arial" panose="020B0604020202020204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120" y="152400"/>
            <a:ext cx="642241" cy="685800"/>
          </a:xfrm>
          <a:prstGeom prst="rect">
            <a:avLst/>
          </a:prstGeom>
        </p:spPr>
      </p:pic>
      <p:sp>
        <p:nvSpPr>
          <p:cNvPr id="9" name="Straight Connector 8"/>
          <p:cNvSpPr>
            <a:spLocks noChangeShapeType="1"/>
          </p:cNvSpPr>
          <p:nvPr userDrawn="1"/>
        </p:nvSpPr>
        <p:spPr bwMode="auto">
          <a:xfrm>
            <a:off x="457200" y="990600"/>
            <a:ext cx="8229600" cy="0"/>
          </a:xfrm>
          <a:prstGeom prst="line">
            <a:avLst/>
          </a:prstGeom>
          <a:noFill/>
          <a:ln w="15875" cap="flat" cmpd="dbl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1050220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ill Sans M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ill Sans M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22D543-5F4B-49B1-804D-4C6B7EE4FD96}" type="slidenum">
              <a:rPr lang="en-US" smtClean="0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71301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71551" y="152400"/>
            <a:ext cx="6877049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229600" y="6363466"/>
            <a:ext cx="472082" cy="34925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422D543-5F4B-49B1-804D-4C6B7EE4FD96}" type="slidenum">
              <a:rPr lang="en-US" smtClean="0">
                <a:solidFill>
                  <a:srgbClr val="464653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rgbClr val="E7C92B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Gill Sans MT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Gill Sans M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54"/>
          <a:stretch/>
        </p:blipFill>
        <p:spPr>
          <a:xfrm>
            <a:off x="7924800" y="478134"/>
            <a:ext cx="997750" cy="337458"/>
          </a:xfrm>
          <a:prstGeom prst="rect">
            <a:avLst/>
          </a:prstGeom>
        </p:spPr>
      </p:pic>
      <p:pic>
        <p:nvPicPr>
          <p:cNvPr id="15" name="Picture 1" descr="image00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0292"/>
            <a:ext cx="666751" cy="653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7200" y="6353175"/>
            <a:ext cx="8229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2016 			   NBCP 6</a:t>
            </a:r>
            <a:r>
              <a:rPr lang="en-US" sz="12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Annual Training Meeting		</a:t>
            </a:r>
          </a:p>
        </p:txBody>
      </p:sp>
    </p:spTree>
    <p:extLst>
      <p:ext uri="{BB962C8B-B14F-4D97-AF65-F5344CB8AC3E}">
        <p14:creationId xmlns:p14="http://schemas.microsoft.com/office/powerpoint/2010/main" val="196841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rgbClr val="005392"/>
        </a:buClr>
        <a:buSzPct val="76000"/>
        <a:buFont typeface="Wingdings 3"/>
        <a:buChar char="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rgbClr val="E7C92B"/>
        </a:buClr>
        <a:buSzPct val="76000"/>
        <a:buFont typeface="Wingdings 3"/>
        <a:buChar char="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71551" y="152400"/>
            <a:ext cx="6877049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229600" y="6363466"/>
            <a:ext cx="472082" cy="34925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22D543-5F4B-49B1-804D-4C6B7EE4FD9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rgbClr val="E7C92B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54"/>
          <a:stretch/>
        </p:blipFill>
        <p:spPr>
          <a:xfrm>
            <a:off x="7924800" y="478134"/>
            <a:ext cx="997750" cy="337458"/>
          </a:xfrm>
          <a:prstGeom prst="rect">
            <a:avLst/>
          </a:prstGeom>
        </p:spPr>
      </p:pic>
      <p:pic>
        <p:nvPicPr>
          <p:cNvPr id="15" name="Picture 1" descr="image00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0292"/>
            <a:ext cx="666751" cy="653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7200" y="6353175"/>
            <a:ext cx="8229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May 2016 			   NBCP 6</a:t>
            </a:r>
            <a:r>
              <a:rPr kumimoji="0" lang="en-US" sz="1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Annual Training Meeting		</a:t>
            </a:r>
          </a:p>
        </p:txBody>
      </p:sp>
    </p:spTree>
    <p:extLst>
      <p:ext uri="{BB962C8B-B14F-4D97-AF65-F5344CB8AC3E}">
        <p14:creationId xmlns:p14="http://schemas.microsoft.com/office/powerpoint/2010/main" val="3002238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rgbClr val="005392"/>
        </a:buClr>
        <a:buSzPct val="76000"/>
        <a:buFont typeface="Wingdings 3"/>
        <a:buChar char="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rgbClr val="E7C92B"/>
        </a:buClr>
        <a:buSzPct val="76000"/>
        <a:buFont typeface="Wingdings 3"/>
        <a:buChar char="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71551" y="152400"/>
            <a:ext cx="6877049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229600" y="6363466"/>
            <a:ext cx="472082" cy="34925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422D543-5F4B-49B1-804D-4C6B7EE4FD96}" type="slidenum">
              <a:rPr lang="en-US" smtClean="0">
                <a:solidFill>
                  <a:srgbClr val="464653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rgbClr val="E7C92B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ill Sans MT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ill Sans MT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54"/>
          <a:stretch/>
        </p:blipFill>
        <p:spPr>
          <a:xfrm>
            <a:off x="7924800" y="478134"/>
            <a:ext cx="997750" cy="337458"/>
          </a:xfrm>
          <a:prstGeom prst="rect">
            <a:avLst/>
          </a:prstGeom>
        </p:spPr>
      </p:pic>
      <p:pic>
        <p:nvPicPr>
          <p:cNvPr id="15" name="Picture 1" descr="image003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0292"/>
            <a:ext cx="666751" cy="653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457200" y="6353175"/>
            <a:ext cx="8229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2016 			   NBCP 6</a:t>
            </a:r>
            <a:r>
              <a:rPr lang="en-US" sz="12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Annual Training Meeting		</a:t>
            </a:r>
          </a:p>
        </p:txBody>
      </p:sp>
    </p:spTree>
    <p:extLst>
      <p:ext uri="{BB962C8B-B14F-4D97-AF65-F5344CB8AC3E}">
        <p14:creationId xmlns:p14="http://schemas.microsoft.com/office/powerpoint/2010/main" val="3940760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rgbClr val="005392"/>
        </a:buClr>
        <a:buSzPct val="76000"/>
        <a:buFont typeface="Wingdings 3"/>
        <a:buChar char="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rgbClr val="E7C92B"/>
        </a:buClr>
        <a:buSzPct val="76000"/>
        <a:buFont typeface="Wingdings 3"/>
        <a:buChar char="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62000" y="3733800"/>
            <a:ext cx="7467600" cy="99060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2A7E"/>
                </a:solidFill>
              </a:rPr>
              <a:t>Screening Programs, Vulnerable Populations and Media </a:t>
            </a:r>
            <a:r>
              <a:rPr lang="en-US" sz="2800" b="1" dirty="0" smtClean="0">
                <a:solidFill>
                  <a:srgbClr val="002A7E"/>
                </a:solidFill>
              </a:rPr>
              <a:t>Reporting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143000" y="5029200"/>
            <a:ext cx="7162800" cy="666750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>
                <a:solidFill>
                  <a:srgbClr val="002A7E"/>
                </a:solidFill>
              </a:rPr>
              <a:t>CaraLee Starnes, </a:t>
            </a:r>
            <a:r>
              <a:rPr lang="en-US" sz="2000" dirty="0" smtClean="0">
                <a:solidFill>
                  <a:srgbClr val="002A7E"/>
                </a:solidFill>
              </a:rPr>
              <a:t>CNA; James Joslin, OK; </a:t>
            </a:r>
            <a:r>
              <a:rPr lang="en-US" sz="2000" dirty="0" smtClean="0">
                <a:solidFill>
                  <a:srgbClr val="002A7E"/>
                </a:solidFill>
              </a:rPr>
              <a:t>Taylor Haddock</a:t>
            </a:r>
            <a:r>
              <a:rPr lang="en-US" sz="2000" dirty="0" smtClean="0">
                <a:solidFill>
                  <a:srgbClr val="002A7E"/>
                </a:solidFill>
              </a:rPr>
              <a:t>, FL; Meghan Shears, WV</a:t>
            </a:r>
            <a:endParaRPr lang="en-US" sz="2000" dirty="0">
              <a:solidFill>
                <a:srgbClr val="002A7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332538"/>
            <a:ext cx="457200" cy="365125"/>
          </a:xfrm>
        </p:spPr>
        <p:txBody>
          <a:bodyPr/>
          <a:lstStyle/>
          <a:p>
            <a:pPr>
              <a:defRPr/>
            </a:pPr>
            <a:fld id="{6422D543-5F4B-49B1-804D-4C6B7EE4FD96}" type="slidenum">
              <a:rPr lang="en-US" smtClean="0">
                <a:solidFill>
                  <a:srgbClr val="464653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2228671"/>
            <a:ext cx="678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Gill Sans MT"/>
              </a:rPr>
              <a:t>AHFSA Annual Conference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  <a:latin typeface="Gill Sans MT"/>
              </a:rPr>
              <a:t>Background Screening Interest Track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  <a:latin typeface="Gill Sans MT"/>
              </a:rPr>
              <a:t>August 21-23, 2017 </a:t>
            </a:r>
            <a:endParaRPr lang="en-US" sz="2400" dirty="0">
              <a:solidFill>
                <a:prstClr val="black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2155234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9144000" cy="685800"/>
          </a:xfrm>
        </p:spPr>
        <p:txBody>
          <a:bodyPr>
            <a:normAutofit/>
          </a:bodyPr>
          <a:lstStyle/>
          <a:p>
            <a:pPr algn="l"/>
            <a:r>
              <a:rPr lang="en-US" sz="3000" dirty="0"/>
              <a:t>Screening Programs and Media Reports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22D543-5F4B-49B1-804D-4C6B7EE4FD96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3366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3600" dirty="0" smtClean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338174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924800" cy="685800"/>
          </a:xfrm>
        </p:spPr>
        <p:txBody>
          <a:bodyPr>
            <a:noAutofit/>
          </a:bodyPr>
          <a:lstStyle/>
          <a:p>
            <a:pPr algn="l"/>
            <a:r>
              <a:rPr lang="en-US" sz="3000" dirty="0" smtClean="0"/>
              <a:t>Screening Programs and Media Reports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Florida History</a:t>
            </a:r>
            <a:r>
              <a:rPr lang="en-US" dirty="0" smtClean="0"/>
              <a:t> </a:t>
            </a:r>
            <a:r>
              <a:rPr lang="en-US" sz="2000" dirty="0" smtClean="0"/>
              <a:t>- </a:t>
            </a:r>
            <a:r>
              <a:rPr lang="en-US" dirty="0" smtClean="0">
                <a:solidFill>
                  <a:srgbClr val="00B050"/>
                </a:solidFill>
              </a:rPr>
              <a:t>Taylor Haddock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3200" dirty="0" smtClean="0"/>
              <a:t>West Virginia Successes </a:t>
            </a:r>
            <a:r>
              <a:rPr lang="en-US" sz="2000" dirty="0" smtClean="0"/>
              <a:t>– </a:t>
            </a:r>
            <a:r>
              <a:rPr lang="en-US" dirty="0" smtClean="0">
                <a:solidFill>
                  <a:srgbClr val="00B050"/>
                </a:solidFill>
              </a:rPr>
              <a:t>Meghan Shears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3200" dirty="0" smtClean="0"/>
              <a:t>The Forum Response Kit </a:t>
            </a:r>
            <a:r>
              <a:rPr lang="en-US" dirty="0" smtClean="0"/>
              <a:t>– </a:t>
            </a:r>
            <a:r>
              <a:rPr lang="en-US" dirty="0" smtClean="0">
                <a:solidFill>
                  <a:srgbClr val="00B050"/>
                </a:solidFill>
              </a:rPr>
              <a:t>James Joslin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D543-5F4B-49B1-804D-4C6B7EE4FD9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95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9144000" cy="685800"/>
          </a:xfrm>
        </p:spPr>
        <p:txBody>
          <a:bodyPr>
            <a:normAutofit/>
          </a:bodyPr>
          <a:lstStyle/>
          <a:p>
            <a:pPr algn="l"/>
            <a:r>
              <a:rPr lang="en-US" sz="3000" dirty="0"/>
              <a:t>Screening Programs and Media Reports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22D543-5F4B-49B1-804D-4C6B7EE4FD96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3366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dirty="0" smtClean="0">
                <a:solidFill>
                  <a:srgbClr val="00B050"/>
                </a:solidFill>
              </a:rPr>
              <a:t>Fundamentals:</a:t>
            </a:r>
          </a:p>
          <a:p>
            <a:endParaRPr lang="en-US" sz="2400" dirty="0"/>
          </a:p>
          <a:p>
            <a:r>
              <a:rPr lang="en-US" sz="2400" dirty="0" smtClean="0"/>
              <a:t>Be Prepared</a:t>
            </a:r>
          </a:p>
          <a:p>
            <a:endParaRPr lang="en-US" sz="2400" dirty="0" smtClean="0"/>
          </a:p>
          <a:p>
            <a:r>
              <a:rPr lang="en-US" sz="2400" dirty="0" smtClean="0"/>
              <a:t>Find the Loopholes</a:t>
            </a:r>
          </a:p>
          <a:p>
            <a:endParaRPr lang="en-US" sz="2400" dirty="0" smtClean="0"/>
          </a:p>
          <a:p>
            <a:r>
              <a:rPr lang="en-US" sz="2400" dirty="0" smtClean="0"/>
              <a:t>Ask Questions</a:t>
            </a:r>
          </a:p>
          <a:p>
            <a:endParaRPr lang="en-US" sz="2400" dirty="0" smtClean="0"/>
          </a:p>
          <a:p>
            <a:r>
              <a:rPr lang="en-US" sz="2400" dirty="0"/>
              <a:t>Be Proactive</a:t>
            </a:r>
          </a:p>
          <a:p>
            <a:endParaRPr lang="en-US" sz="2400" dirty="0" smtClean="0"/>
          </a:p>
          <a:p>
            <a:r>
              <a:rPr lang="en-US" sz="2400" dirty="0" smtClean="0"/>
              <a:t>Collaboration</a:t>
            </a:r>
          </a:p>
          <a:p>
            <a:endParaRPr lang="en-US" sz="2400" dirty="0" smtClean="0"/>
          </a:p>
          <a:p>
            <a:r>
              <a:rPr lang="en-US" sz="2400" dirty="0" smtClean="0"/>
              <a:t>Spread the Word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65600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33400" y="304800"/>
            <a:ext cx="9144000" cy="685800"/>
          </a:xfrm>
        </p:spPr>
        <p:txBody>
          <a:bodyPr>
            <a:normAutofit/>
          </a:bodyPr>
          <a:lstStyle/>
          <a:p>
            <a:r>
              <a:rPr lang="en-US" sz="3000" dirty="0"/>
              <a:t>Screening Programs and Media Reports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22D543-5F4B-49B1-804D-4C6B7EE4FD96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3366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Be Prepared</a:t>
            </a:r>
          </a:p>
          <a:p>
            <a:pPr lvl="1"/>
            <a:r>
              <a:rPr lang="en-US" sz="2400" dirty="0"/>
              <a:t>Do your research – </a:t>
            </a:r>
            <a:r>
              <a:rPr lang="en-US" sz="2400" dirty="0">
                <a:solidFill>
                  <a:srgbClr val="00B050"/>
                </a:solidFill>
              </a:rPr>
              <a:t>Is there a loophole?</a:t>
            </a:r>
          </a:p>
          <a:p>
            <a:pPr lvl="2"/>
            <a:r>
              <a:rPr lang="en-US" sz="2200" dirty="0"/>
              <a:t>Could background screening (or a particular aspect) have made a difference?</a:t>
            </a:r>
          </a:p>
          <a:p>
            <a:pPr lvl="1"/>
            <a:r>
              <a:rPr lang="en-US" sz="2400" dirty="0"/>
              <a:t>Prepare a response (if appropriate)</a:t>
            </a:r>
          </a:p>
          <a:p>
            <a:pPr lvl="2"/>
            <a:r>
              <a:rPr lang="en-US" sz="2200" dirty="0"/>
              <a:t>In the event you get calls </a:t>
            </a:r>
            <a:r>
              <a:rPr lang="en-US" sz="2200" dirty="0" smtClean="0"/>
              <a:t>…be </a:t>
            </a:r>
            <a:r>
              <a:rPr lang="en-US" sz="2200" dirty="0"/>
              <a:t>ready to respond</a:t>
            </a:r>
          </a:p>
          <a:p>
            <a:pPr lvl="1"/>
            <a:r>
              <a:rPr lang="en-US" sz="2400" dirty="0" smtClean="0"/>
              <a:t>Keep </a:t>
            </a:r>
            <a:r>
              <a:rPr lang="en-US" sz="2400" dirty="0"/>
              <a:t>notes</a:t>
            </a:r>
          </a:p>
          <a:p>
            <a:pPr lvl="2"/>
            <a:r>
              <a:rPr lang="en-US" sz="2200" dirty="0"/>
              <a:t>Use examples for justification for legislation</a:t>
            </a:r>
          </a:p>
          <a:p>
            <a:pPr lvl="1"/>
            <a:r>
              <a:rPr lang="en-US" sz="2400" dirty="0"/>
              <a:t>Have legislation ready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958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9144000" cy="685800"/>
          </a:xfrm>
        </p:spPr>
        <p:txBody>
          <a:bodyPr>
            <a:normAutofit/>
          </a:bodyPr>
          <a:lstStyle/>
          <a:p>
            <a:pPr algn="l"/>
            <a:r>
              <a:rPr lang="en-US" sz="3000" dirty="0"/>
              <a:t>Screening Programs and Media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Ask Questions</a:t>
            </a:r>
          </a:p>
          <a:p>
            <a:pPr lvl="1"/>
            <a:r>
              <a:rPr lang="en-US" sz="2400" dirty="0"/>
              <a:t>Is the current legislation up-to-date?</a:t>
            </a:r>
          </a:p>
          <a:p>
            <a:pPr lvl="2"/>
            <a:r>
              <a:rPr lang="en-US" sz="2200" dirty="0"/>
              <a:t>Review list of disqualifiers periodically</a:t>
            </a:r>
          </a:p>
          <a:p>
            <a:pPr lvl="1"/>
            <a:r>
              <a:rPr lang="en-US" sz="2400" dirty="0"/>
              <a:t>Is the screening process addressing current needs/trends?</a:t>
            </a:r>
          </a:p>
          <a:p>
            <a:pPr lvl="2"/>
            <a:r>
              <a:rPr lang="en-US" sz="2200" dirty="0"/>
              <a:t>Review patterns/trends to see if there are gaps or unintended consequences.</a:t>
            </a:r>
          </a:p>
          <a:p>
            <a:r>
              <a:rPr lang="en-US" b="1" dirty="0">
                <a:solidFill>
                  <a:srgbClr val="00B050"/>
                </a:solidFill>
              </a:rPr>
              <a:t>Be Proactive</a:t>
            </a:r>
          </a:p>
          <a:p>
            <a:pPr lvl="1"/>
            <a:r>
              <a:rPr lang="en-US" dirty="0"/>
              <a:t>Keep data current and on hand</a:t>
            </a:r>
          </a:p>
          <a:p>
            <a:pPr lvl="2"/>
            <a:r>
              <a:rPr lang="en-US" dirty="0"/>
              <a:t>Look for trends</a:t>
            </a:r>
          </a:p>
          <a:p>
            <a:pPr lvl="3"/>
            <a:r>
              <a:rPr lang="en-US" sz="2200" dirty="0"/>
              <a:t>Does it validate or expose?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D543-5F4B-49B1-804D-4C6B7EE4FD9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652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9144000" cy="685800"/>
          </a:xfrm>
        </p:spPr>
        <p:txBody>
          <a:bodyPr>
            <a:normAutofit/>
          </a:bodyPr>
          <a:lstStyle/>
          <a:p>
            <a:pPr algn="l"/>
            <a:r>
              <a:rPr lang="en-US" sz="3000" dirty="0" smtClean="0"/>
              <a:t>Screening Programs and Media Reports</a:t>
            </a:r>
            <a:endParaRPr lang="en-US" sz="3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22D543-5F4B-49B1-804D-4C6B7EE4FD96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3366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082040"/>
            <a:ext cx="82296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sz="3000" b="1" dirty="0" smtClean="0">
                <a:solidFill>
                  <a:srgbClr val="00B050"/>
                </a:solidFill>
              </a:rPr>
              <a:t>Florida</a:t>
            </a:r>
          </a:p>
          <a:p>
            <a:pPr lvl="1"/>
            <a:r>
              <a:rPr lang="en-US" dirty="0" smtClean="0"/>
              <a:t>History</a:t>
            </a:r>
          </a:p>
          <a:p>
            <a:pPr lvl="2"/>
            <a:r>
              <a:rPr lang="en-US" dirty="0" smtClean="0"/>
              <a:t>Varying Requirements</a:t>
            </a:r>
          </a:p>
          <a:p>
            <a:pPr lvl="3"/>
            <a:r>
              <a:rPr lang="en-US" dirty="0" smtClean="0"/>
              <a:t>Workgroup Reports</a:t>
            </a:r>
          </a:p>
          <a:p>
            <a:pPr lvl="2"/>
            <a:r>
              <a:rPr lang="en-US" dirty="0" smtClean="0"/>
              <a:t>Standard Procedures</a:t>
            </a:r>
          </a:p>
          <a:p>
            <a:pPr lvl="3"/>
            <a:r>
              <a:rPr lang="en-US" dirty="0" smtClean="0"/>
              <a:t>Review the incident</a:t>
            </a:r>
          </a:p>
          <a:p>
            <a:pPr lvl="1"/>
            <a:r>
              <a:rPr lang="en-US" dirty="0" smtClean="0"/>
              <a:t>2009 Media Expose</a:t>
            </a:r>
          </a:p>
          <a:p>
            <a:pPr lvl="2"/>
            <a:r>
              <a:rPr lang="en-US" dirty="0" smtClean="0"/>
              <a:t>Loopholes</a:t>
            </a:r>
          </a:p>
          <a:p>
            <a:pPr lvl="2"/>
            <a:r>
              <a:rPr lang="en-US" dirty="0" smtClean="0"/>
              <a:t>Gathered data</a:t>
            </a:r>
          </a:p>
          <a:p>
            <a:pPr lvl="2"/>
            <a:r>
              <a:rPr lang="en-US" dirty="0" smtClean="0"/>
              <a:t>Prepared Legislation</a:t>
            </a:r>
          </a:p>
          <a:p>
            <a:pPr lvl="1"/>
            <a:r>
              <a:rPr lang="en-US" dirty="0" smtClean="0"/>
              <a:t>Legislative Success</a:t>
            </a:r>
          </a:p>
          <a:p>
            <a:pPr lvl="2"/>
            <a:r>
              <a:rPr lang="en-US" dirty="0" smtClean="0"/>
              <a:t>Major changes in 2010</a:t>
            </a:r>
          </a:p>
          <a:p>
            <a:pPr lvl="2"/>
            <a:r>
              <a:rPr lang="en-US" dirty="0" smtClean="0"/>
              <a:t>Formation of the Clearinghouse in 2012</a:t>
            </a: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5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9144000" cy="685800"/>
          </a:xfrm>
        </p:spPr>
        <p:txBody>
          <a:bodyPr>
            <a:normAutofit/>
          </a:bodyPr>
          <a:lstStyle/>
          <a:p>
            <a:pPr algn="l"/>
            <a:r>
              <a:rPr lang="en-US" sz="3000" dirty="0"/>
              <a:t>Screening Programs and Media Reports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22D543-5F4B-49B1-804D-4C6B7EE4FD96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3366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000" b="1" dirty="0">
                <a:solidFill>
                  <a:srgbClr val="00B050"/>
                </a:solidFill>
              </a:rPr>
              <a:t>Collaborate</a:t>
            </a:r>
          </a:p>
          <a:p>
            <a:pPr lvl="2"/>
            <a:r>
              <a:rPr lang="en-US" dirty="0"/>
              <a:t>Strength in numbers</a:t>
            </a:r>
          </a:p>
          <a:p>
            <a:pPr lvl="3"/>
            <a:r>
              <a:rPr lang="en-US" sz="2200" dirty="0"/>
              <a:t>Team up with other State agencies</a:t>
            </a:r>
          </a:p>
          <a:p>
            <a:pPr lvl="3"/>
            <a:r>
              <a:rPr lang="en-US" sz="2200" dirty="0"/>
              <a:t>Engage </a:t>
            </a:r>
            <a:r>
              <a:rPr lang="en-US" sz="2200" dirty="0" smtClean="0"/>
              <a:t>stakeholders</a:t>
            </a:r>
          </a:p>
          <a:p>
            <a:pPr marL="0" indent="0">
              <a:buNone/>
            </a:pPr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Spread </a:t>
            </a:r>
            <a:r>
              <a:rPr lang="en-US" b="1" dirty="0">
                <a:solidFill>
                  <a:srgbClr val="00B050"/>
                </a:solidFill>
              </a:rPr>
              <a:t>the Word</a:t>
            </a:r>
          </a:p>
          <a:p>
            <a:pPr lvl="2"/>
            <a:r>
              <a:rPr lang="en-US" dirty="0"/>
              <a:t>Use the media to promote the positives</a:t>
            </a:r>
          </a:p>
          <a:p>
            <a:pPr lvl="3"/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849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9144000" cy="685800"/>
          </a:xfrm>
        </p:spPr>
        <p:txBody>
          <a:bodyPr>
            <a:normAutofit/>
          </a:bodyPr>
          <a:lstStyle/>
          <a:p>
            <a:pPr algn="l"/>
            <a:r>
              <a:rPr lang="en-US" sz="3000" dirty="0"/>
              <a:t>Screening Programs and Media Reports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22D543-5F4B-49B1-804D-4C6B7EE4FD96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3366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02920" indent="-457200"/>
            <a:r>
              <a:rPr lang="en-US" sz="3000" b="1" dirty="0" smtClean="0">
                <a:solidFill>
                  <a:srgbClr val="00B050"/>
                </a:solidFill>
              </a:rPr>
              <a:t>West </a:t>
            </a:r>
            <a:r>
              <a:rPr lang="en-US" sz="3000" b="1" dirty="0" smtClean="0">
                <a:solidFill>
                  <a:srgbClr val="00B050"/>
                </a:solidFill>
              </a:rPr>
              <a:t>Virginia</a:t>
            </a:r>
            <a:endParaRPr lang="en-US" dirty="0"/>
          </a:p>
          <a:p>
            <a:pPr lvl="1"/>
            <a:r>
              <a:rPr lang="en-US" dirty="0" smtClean="0"/>
              <a:t>Collaboration</a:t>
            </a:r>
            <a:endParaRPr lang="en-US" dirty="0"/>
          </a:p>
          <a:p>
            <a:pPr lvl="2"/>
            <a:r>
              <a:rPr lang="en-US" dirty="0"/>
              <a:t>Reports warrant information to the WV State Police</a:t>
            </a:r>
          </a:p>
          <a:p>
            <a:pPr lvl="3"/>
            <a:r>
              <a:rPr lang="en-US" sz="2200" dirty="0"/>
              <a:t>Results -  numerous arrests of wanted felons working in facilities</a:t>
            </a:r>
          </a:p>
          <a:p>
            <a:pPr lvl="1"/>
            <a:r>
              <a:rPr lang="en-US" dirty="0"/>
              <a:t>Spread the Word</a:t>
            </a:r>
          </a:p>
          <a:p>
            <a:pPr lvl="2"/>
            <a:r>
              <a:rPr lang="en-US" dirty="0"/>
              <a:t>Press release regarding the positive outcomes of background screening</a:t>
            </a:r>
          </a:p>
          <a:p>
            <a:pPr lvl="3"/>
            <a:r>
              <a:rPr lang="en-US" sz="2200" dirty="0"/>
              <a:t>Article appeared in a national publication</a:t>
            </a:r>
          </a:p>
          <a:p>
            <a:pPr lvl="3"/>
            <a:endParaRPr lang="en-US" dirty="0"/>
          </a:p>
          <a:p>
            <a:endParaRPr lang="en-US" dirty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21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9144000" cy="685800"/>
          </a:xfrm>
        </p:spPr>
        <p:txBody>
          <a:bodyPr>
            <a:normAutofit/>
          </a:bodyPr>
          <a:lstStyle/>
          <a:p>
            <a:pPr algn="l"/>
            <a:r>
              <a:rPr lang="en-US" sz="3000" dirty="0"/>
              <a:t>Screening Programs and Media Reports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22D543-5F4B-49B1-804D-4C6B7EE4FD96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3366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>
              <a:spcBef>
                <a:spcPts val="600"/>
              </a:spcBef>
              <a:buClr>
                <a:srgbClr val="005392"/>
              </a:buClr>
            </a:pPr>
            <a:r>
              <a:rPr lang="en-US" b="1" dirty="0" smtClean="0">
                <a:solidFill>
                  <a:srgbClr val="00B050"/>
                </a:solidFill>
              </a:rPr>
              <a:t>The Forum </a:t>
            </a:r>
            <a:r>
              <a:rPr lang="en-US" dirty="0" smtClean="0">
                <a:solidFill>
                  <a:srgbClr val="00B050"/>
                </a:solidFill>
              </a:rPr>
              <a:t>- </a:t>
            </a:r>
            <a:r>
              <a:rPr lang="en-US" dirty="0"/>
              <a:t>New Resource</a:t>
            </a:r>
          </a:p>
          <a:p>
            <a:pPr lvl="1"/>
            <a:r>
              <a:rPr lang="en-US" dirty="0" smtClean="0"/>
              <a:t>Media </a:t>
            </a:r>
            <a:r>
              <a:rPr lang="en-US" dirty="0"/>
              <a:t>Response Kit</a:t>
            </a:r>
          </a:p>
          <a:p>
            <a:pPr lvl="2"/>
            <a:r>
              <a:rPr lang="en-US" dirty="0"/>
              <a:t>Customizable </a:t>
            </a:r>
          </a:p>
          <a:p>
            <a:pPr lvl="2"/>
            <a:r>
              <a:rPr lang="en-US" dirty="0"/>
              <a:t>Prepares for:</a:t>
            </a:r>
          </a:p>
          <a:p>
            <a:pPr lvl="3"/>
            <a:r>
              <a:rPr lang="en-US" sz="2200" dirty="0"/>
              <a:t>What is known about the incident based on screening system information</a:t>
            </a:r>
          </a:p>
          <a:p>
            <a:pPr lvl="3"/>
            <a:r>
              <a:rPr lang="en-US" sz="2200" dirty="0"/>
              <a:t>What was missed during the review; if anything</a:t>
            </a:r>
          </a:p>
          <a:p>
            <a:pPr lvl="3"/>
            <a:r>
              <a:rPr lang="en-US" sz="2200" dirty="0"/>
              <a:t>Identifying loopholes in current processes</a:t>
            </a:r>
          </a:p>
          <a:p>
            <a:pPr lvl="3"/>
            <a:r>
              <a:rPr lang="en-US" sz="2200" dirty="0"/>
              <a:t>Identifying current system capabilities and successes</a:t>
            </a:r>
          </a:p>
          <a:p>
            <a:pPr lvl="3"/>
            <a:r>
              <a:rPr lang="en-US" sz="2200" dirty="0"/>
              <a:t>Identifying proposed enhancements that are pending or previously rejected</a:t>
            </a:r>
          </a:p>
          <a:p>
            <a:pPr lvl="3"/>
            <a:r>
              <a:rPr lang="en-US" sz="2200" dirty="0"/>
              <a:t>Reviews best practices from other States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4707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8AEFFAA959A444B66D0BE175E80907" ma:contentTypeVersion="0" ma:contentTypeDescription="Create a new document." ma:contentTypeScope="" ma:versionID="061849c555ef6bd3e83d7508e608ac9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E4A15D-7DD2-481D-BB33-54167420160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078432-B6E4-4255-B692-0A9797AABF84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4206A156-11C1-449C-A7C9-0D1684B8F75A}">
  <ds:schemaRefs>
    <ds:schemaRef ds:uri="http://purl.org/dc/dcmitype/"/>
    <ds:schemaRef ds:uri="http://schemas.microsoft.com/office/2006/documentManagement/types"/>
    <ds:schemaRef ds:uri="http://www.w3.org/XML/1998/namespace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4C4F4117-6289-4B12-90C2-3975600A6D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PIM Template</Template>
  <TotalTime>52288</TotalTime>
  <Words>383</Words>
  <Application>Microsoft Office PowerPoint</Application>
  <PresentationFormat>On-screen Show (4:3)</PresentationFormat>
  <Paragraphs>103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Origin</vt:lpstr>
      <vt:lpstr>1_Origin</vt:lpstr>
      <vt:lpstr>2_Origin</vt:lpstr>
      <vt:lpstr>Screening Programs, Vulnerable Populations and Media Reporting </vt:lpstr>
      <vt:lpstr>Screening Programs and Media Reports</vt:lpstr>
      <vt:lpstr>Screening Programs and Media Reports</vt:lpstr>
      <vt:lpstr>Screening Programs and Media Reports</vt:lpstr>
      <vt:lpstr>Screening Programs and Media Reports</vt:lpstr>
      <vt:lpstr>Screening Programs and Media Reports</vt:lpstr>
      <vt:lpstr>Screening Programs and Media Reports</vt:lpstr>
      <vt:lpstr>Screening Programs and Media Reports</vt:lpstr>
      <vt:lpstr>Screening Programs and Media Reports</vt:lpstr>
      <vt:lpstr>Screening Programs and Media Reports</vt:lpstr>
    </vt:vector>
  </TitlesOfParts>
  <Company>The CNA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 (Project Number)</dc:title>
  <dc:creator>Administrator</dc:creator>
  <cp:lastModifiedBy>CNA</cp:lastModifiedBy>
  <cp:revision>356</cp:revision>
  <cp:lastPrinted>2015-08-13T17:42:58Z</cp:lastPrinted>
  <dcterms:created xsi:type="dcterms:W3CDTF">2010-02-17T23:00:01Z</dcterms:created>
  <dcterms:modified xsi:type="dcterms:W3CDTF">2017-08-10T15:03:51Z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0x010100838AEFFAA959A444B66D0BE175E80907</vt:lpwstr>
  </property>
  <property fmtid="{D5CDD505-2E9C-101B-9397-08002B2CF9AE}" pid="3" name="Document_x0020_Type">
    <vt:lpwstr/>
  </property>
  <property fmtid="{D5CDD505-2E9C-101B-9397-08002B2CF9AE}" pid="4" name="Document Type">
    <vt:lpwstr/>
  </property>
</Properties>
</file>