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5"/>
    <p:sldMasterId id="2147483932" r:id="rId6"/>
  </p:sldMasterIdLst>
  <p:notesMasterIdLst>
    <p:notesMasterId r:id="rId19"/>
  </p:notesMasterIdLst>
  <p:handoutMasterIdLst>
    <p:handoutMasterId r:id="rId20"/>
  </p:handoutMasterIdLst>
  <p:sldIdLst>
    <p:sldId id="361" r:id="rId7"/>
    <p:sldId id="357" r:id="rId8"/>
    <p:sldId id="349" r:id="rId9"/>
    <p:sldId id="358" r:id="rId10"/>
    <p:sldId id="359" r:id="rId11"/>
    <p:sldId id="351" r:id="rId12"/>
    <p:sldId id="352" r:id="rId13"/>
    <p:sldId id="353" r:id="rId14"/>
    <p:sldId id="355" r:id="rId15"/>
    <p:sldId id="354" r:id="rId16"/>
    <p:sldId id="356" r:id="rId17"/>
    <p:sldId id="295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" initials="EB" lastIdx="4" clrIdx="0"/>
  <p:cmAuthor id="1" name="robert fletcher" initials="rf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BC0"/>
    <a:srgbClr val="5A8B25"/>
    <a:srgbClr val="82C836"/>
    <a:srgbClr val="7CBF33"/>
    <a:srgbClr val="E7E7E9"/>
    <a:srgbClr val="DDDDDD"/>
    <a:srgbClr val="FE5450"/>
    <a:srgbClr val="525759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201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fld id="{9192FBA9-89B2-4E4F-930E-BE8E47D1CD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fld id="{F14B3C9D-5FBD-4D95-B951-3308F0424B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3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806">
              <a:defRPr/>
            </a:pPr>
            <a:fld id="{F14B3C9D-5FBD-4D95-B951-3308F0424B3B}" type="slidenum">
              <a:rPr lang="en-US" altLang="en-US" smtClean="0">
                <a:solidFill>
                  <a:srgbClr val="000000"/>
                </a:solidFill>
              </a:rPr>
              <a:pPr defTabSz="931806">
                <a:defRPr/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0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F7ABF7-9B2C-4345-905B-BC3CC08D2458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742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	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900679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002060"/>
                </a:solidFill>
              </a:defRPr>
            </a:lvl1pPr>
          </a:lstStyle>
          <a:p>
            <a:fld id="{6422D543-5F4B-49B1-804D-4C6B7EE4F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539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2D05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2D050"/>
          </a:solidFill>
          <a:ln w="6350" cap="rnd" cmpd="sng" algn="ctr">
            <a:solidFill>
              <a:srgbClr val="FFD7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457200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3366CC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53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 			   NBCP 6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19684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2016 			   NBCP 6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30022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467600" cy="9906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/>
                <a:ea typeface="Times New Roman"/>
              </a:rPr>
              <a:t>Getting to Yes: Overcoming Barriers to Enhanced Screening Programs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43000" y="5105400"/>
            <a:ext cx="7162800" cy="609600"/>
          </a:xfrm>
        </p:spPr>
        <p:txBody>
          <a:bodyPr>
            <a:noAutofit/>
          </a:bodyPr>
          <a:lstStyle/>
          <a:p>
            <a:pPr algn="just"/>
            <a:r>
              <a:rPr lang="en-US" sz="1750" dirty="0" smtClean="0">
                <a:solidFill>
                  <a:srgbClr val="002A7E"/>
                </a:solidFill>
              </a:rPr>
              <a:t>Ernie Baumann</a:t>
            </a:r>
            <a:r>
              <a:rPr lang="en-US" sz="1750" dirty="0" smtClean="0">
                <a:solidFill>
                  <a:srgbClr val="002A7E"/>
                </a:solidFill>
              </a:rPr>
              <a:t>, </a:t>
            </a:r>
            <a:r>
              <a:rPr lang="en-US" sz="1750" dirty="0" smtClean="0">
                <a:solidFill>
                  <a:srgbClr val="002A7E"/>
                </a:solidFill>
              </a:rPr>
              <a:t>CNA</a:t>
            </a:r>
            <a:r>
              <a:rPr lang="en-US" sz="1750" dirty="0">
                <a:solidFill>
                  <a:srgbClr val="002A7E"/>
                </a:solidFill>
              </a:rPr>
              <a:t>; Alem Ghebrezghi, </a:t>
            </a:r>
            <a:r>
              <a:rPr lang="en-US" sz="1750" dirty="0" smtClean="0">
                <a:solidFill>
                  <a:srgbClr val="002A7E"/>
                </a:solidFill>
              </a:rPr>
              <a:t>DC;</a:t>
            </a:r>
            <a:r>
              <a:rPr lang="en-US" sz="1750" dirty="0">
                <a:solidFill>
                  <a:srgbClr val="002A7E"/>
                </a:solidFill>
              </a:rPr>
              <a:t> Brenda Dreher, </a:t>
            </a:r>
            <a:r>
              <a:rPr lang="en-US" sz="1750" dirty="0" smtClean="0">
                <a:solidFill>
                  <a:srgbClr val="002A7E"/>
                </a:solidFill>
              </a:rPr>
              <a:t>KS; </a:t>
            </a:r>
            <a:r>
              <a:rPr lang="en-US" sz="1750" dirty="0" smtClean="0">
                <a:solidFill>
                  <a:srgbClr val="002A7E"/>
                </a:solidFill>
              </a:rPr>
              <a:t>Steve Gobbo, </a:t>
            </a:r>
            <a:r>
              <a:rPr lang="en-US" sz="1750" dirty="0" smtClean="0">
                <a:solidFill>
                  <a:srgbClr val="002A7E"/>
                </a:solidFill>
              </a:rPr>
              <a:t>MI; David Ostrander, GA; Melanie Madore, MO</a:t>
            </a:r>
            <a:endParaRPr lang="en-US" sz="1750" dirty="0">
              <a:solidFill>
                <a:srgbClr val="002A7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32538"/>
            <a:ext cx="457200" cy="365125"/>
          </a:xfrm>
        </p:spPr>
        <p:txBody>
          <a:bodyPr/>
          <a:lstStyle/>
          <a:p>
            <a:pPr>
              <a:defRPr/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2286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AHFSA Annual Conference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Background Screening Interest Track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Gill Sans MT"/>
              </a:rPr>
              <a:t>August 21-23, 2017 </a:t>
            </a:r>
            <a:endParaRPr lang="en-US" sz="2400" dirty="0">
              <a:solidFill>
                <a:prstClr val="black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6618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315200" cy="990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Progress With a Voluntary Program: Georgia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David Ostrander, Inspector General</a:t>
            </a:r>
          </a:p>
          <a:p>
            <a:pPr lvl="0"/>
            <a:r>
              <a:rPr lang="en-US" dirty="0"/>
              <a:t>Environment/barriers when grant started</a:t>
            </a:r>
          </a:p>
          <a:p>
            <a:pPr lvl="1"/>
            <a:r>
              <a:rPr lang="en-US" dirty="0"/>
              <a:t>Had support from GBI</a:t>
            </a:r>
          </a:p>
          <a:p>
            <a:pPr lvl="1"/>
            <a:r>
              <a:rPr lang="en-US" dirty="0"/>
              <a:t>Had opposition to legislation</a:t>
            </a:r>
          </a:p>
          <a:p>
            <a:pPr lvl="1"/>
            <a:r>
              <a:rPr lang="en-US" dirty="0"/>
              <a:t>Had experience in conducting background checks</a:t>
            </a:r>
          </a:p>
          <a:p>
            <a:r>
              <a:rPr lang="en-US" dirty="0"/>
              <a:t>What has happened: </a:t>
            </a:r>
          </a:p>
          <a:p>
            <a:pPr lvl="1"/>
            <a:r>
              <a:rPr lang="en-US" dirty="0"/>
              <a:t>Implemented voluntary program - </a:t>
            </a:r>
            <a:r>
              <a:rPr lang="en-US" dirty="0" smtClean="0"/>
              <a:t>number </a:t>
            </a:r>
            <a:r>
              <a:rPr lang="en-US" dirty="0"/>
              <a:t>of facilities participating</a:t>
            </a:r>
          </a:p>
          <a:p>
            <a:pPr lvl="1"/>
            <a:r>
              <a:rPr lang="en-US" dirty="0"/>
              <a:t>Developed software capabilities</a:t>
            </a:r>
          </a:p>
          <a:p>
            <a:r>
              <a:rPr lang="en-US" dirty="0"/>
              <a:t>What are current or anticipated barriers: </a:t>
            </a:r>
          </a:p>
          <a:p>
            <a:pPr lvl="1"/>
            <a:r>
              <a:rPr lang="en-US" dirty="0"/>
              <a:t>Legislation</a:t>
            </a:r>
          </a:p>
          <a:p>
            <a:pPr lvl="1"/>
            <a:r>
              <a:rPr lang="en-US" dirty="0"/>
              <a:t>Fingerprinting costs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784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315200" cy="990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Progress With a Voluntary Program: Georgia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Suggestions/Advice to new States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from Executive Leadership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Support from Advocacy Groups</a:t>
            </a:r>
          </a:p>
          <a:p>
            <a:pPr lvl="1"/>
            <a:r>
              <a:rPr lang="en-US" dirty="0"/>
              <a:t>Being able to modify your background check system </a:t>
            </a:r>
          </a:p>
          <a:p>
            <a:pPr lvl="2"/>
            <a:r>
              <a:rPr lang="en-US" dirty="0"/>
              <a:t>Example: Build a public registry at no cost to your </a:t>
            </a:r>
            <a:r>
              <a:rPr lang="en-US" dirty="0" smtClean="0"/>
              <a:t>State</a:t>
            </a:r>
            <a:endParaRPr lang="en-US" dirty="0"/>
          </a:p>
          <a:p>
            <a:pPr lvl="1"/>
            <a:r>
              <a:rPr lang="en-US" dirty="0"/>
              <a:t>As a grantee </a:t>
            </a:r>
            <a:r>
              <a:rPr lang="en-US" dirty="0" smtClean="0"/>
              <a:t>State</a:t>
            </a:r>
            <a:r>
              <a:rPr lang="en-US" dirty="0"/>
              <a:t>, you have six (6) years to implement legislation, a background check computer system,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2512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altLang="en-US" sz="4400" i="1" dirty="0">
                <a:solidFill>
                  <a:srgbClr val="127BC0"/>
                </a:solidFill>
                <a:ea typeface="ＭＳ Ｐゴシック" pitchFamily="34" charset="-128"/>
              </a:rPr>
              <a:t> </a:t>
            </a:r>
            <a:r>
              <a:rPr lang="en-US" altLang="en-US" sz="4400" i="1" dirty="0" smtClean="0">
                <a:solidFill>
                  <a:srgbClr val="127BC0"/>
                </a:solidFill>
                <a:ea typeface="ＭＳ Ｐゴシック" pitchFamily="34" charset="-128"/>
              </a:rPr>
              <a:t>Questions from States?</a:t>
            </a:r>
            <a:endParaRPr lang="en-US" altLang="en-US" sz="4400" i="1" dirty="0">
              <a:solidFill>
                <a:srgbClr val="127BC0"/>
              </a:solidFill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rgbClr val="52575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rgbClr val="52575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1600">
                <a:solidFill>
                  <a:srgbClr val="52575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52575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49BA5F-CF73-48B2-9317-5B11B3DC02A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447800"/>
            <a:ext cx="62865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924800" cy="990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Getting to Yes: Overcoming Barriers to More Robust Background Screening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/>
              <a:t>Objective</a:t>
            </a:r>
            <a:r>
              <a:rPr lang="en-US" dirty="0" smtClean="0"/>
              <a:t>: This session will </a:t>
            </a:r>
            <a:r>
              <a:rPr lang="en-US" dirty="0" smtClean="0"/>
              <a:t>illustrate </a:t>
            </a:r>
            <a:r>
              <a:rPr lang="en-US" dirty="0" smtClean="0"/>
              <a:t>how States overcame barriers to implement statewide background screening programs for LTC.  </a:t>
            </a:r>
          </a:p>
          <a:p>
            <a:r>
              <a:rPr lang="en-US" u="sng" dirty="0" smtClean="0"/>
              <a:t>Questions and discussion</a:t>
            </a:r>
            <a:r>
              <a:rPr lang="en-US" dirty="0" smtClean="0"/>
              <a:t>: Our conference goal is dialog. In this session, attendees are encouraged to comment, ask questions, describe barriers that exist in their State, and exchange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372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0" y="304800"/>
            <a:ext cx="91440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Getting to Yes: Topics and States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KS</a:t>
            </a:r>
            <a:r>
              <a:rPr lang="en-US" dirty="0"/>
              <a:t> – </a:t>
            </a:r>
            <a:r>
              <a:rPr lang="en-US" dirty="0" smtClean="0"/>
              <a:t>Negotiating </a:t>
            </a:r>
            <a:r>
              <a:rPr lang="en-US" dirty="0"/>
              <a:t>legislation and agencies</a:t>
            </a:r>
          </a:p>
          <a:p>
            <a:pPr lvl="0"/>
            <a:r>
              <a:rPr lang="en-US" b="1" dirty="0" smtClean="0"/>
              <a:t>DC</a:t>
            </a:r>
            <a:r>
              <a:rPr lang="en-US" dirty="0" smtClean="0"/>
              <a:t> – Success through creativity</a:t>
            </a:r>
            <a:endParaRPr lang="en-US" dirty="0"/>
          </a:p>
          <a:p>
            <a:pPr lvl="0"/>
            <a:r>
              <a:rPr lang="en-US" b="1" dirty="0" smtClean="0"/>
              <a:t>MI</a:t>
            </a:r>
            <a:r>
              <a:rPr lang="en-US" dirty="0" smtClean="0"/>
              <a:t> –  Building on prior experience</a:t>
            </a:r>
            <a:endParaRPr lang="en-US" dirty="0"/>
          </a:p>
          <a:p>
            <a:r>
              <a:rPr lang="en-US" b="1" dirty="0"/>
              <a:t>MO</a:t>
            </a:r>
            <a:r>
              <a:rPr lang="en-US" dirty="0"/>
              <a:t> – </a:t>
            </a:r>
            <a:r>
              <a:rPr lang="en-US" dirty="0" smtClean="0"/>
              <a:t>Making </a:t>
            </a:r>
            <a:r>
              <a:rPr lang="en-US" dirty="0"/>
              <a:t>lemonade from </a:t>
            </a:r>
            <a:r>
              <a:rPr lang="en-US" dirty="0" smtClean="0"/>
              <a:t>lemons</a:t>
            </a:r>
            <a:endParaRPr lang="en-US" dirty="0"/>
          </a:p>
          <a:p>
            <a:pPr lvl="0"/>
            <a:r>
              <a:rPr lang="en-US" b="1" dirty="0" smtClean="0"/>
              <a:t>GA</a:t>
            </a:r>
            <a:r>
              <a:rPr lang="en-US" dirty="0" smtClean="0"/>
              <a:t> –  Progress with a voluntary program</a:t>
            </a:r>
            <a:endParaRPr lang="en-US" dirty="0"/>
          </a:p>
          <a:p>
            <a:r>
              <a:rPr lang="en-US" dirty="0" smtClean="0"/>
              <a:t>Q and A with States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977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74295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Getting to Yes: Kansas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Brenda Dreher, Director, Health Occupations Credentialing</a:t>
            </a:r>
            <a:endParaRPr lang="en-US" sz="2200" dirty="0"/>
          </a:p>
          <a:p>
            <a:pPr lvl="0">
              <a:spcBef>
                <a:spcPts val="0"/>
              </a:spcBef>
            </a:pPr>
            <a:r>
              <a:rPr lang="en-US" sz="2200" dirty="0" smtClean="0"/>
              <a:t>Barrier when grant started was </a:t>
            </a:r>
            <a:r>
              <a:rPr lang="en-US" sz="2200" dirty="0" smtClean="0"/>
              <a:t>getting agency leadership </a:t>
            </a:r>
            <a:r>
              <a:rPr lang="en-US" sz="2200" dirty="0" smtClean="0"/>
              <a:t>attention/priority</a:t>
            </a:r>
            <a:endParaRPr lang="en-US" sz="22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Met with key stakeholders and Secretary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Persistence in management meetings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Used TA to show financial model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Held a demonstration of prototype BCS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Secretary sold it to Governor’s office  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200" dirty="0" smtClean="0"/>
              <a:t>Current barrier is getting legislation passed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Getting right level of </a:t>
            </a:r>
            <a:r>
              <a:rPr lang="en-US" sz="2000" dirty="0" smtClean="0"/>
              <a:t>personnel </a:t>
            </a:r>
            <a:r>
              <a:rPr lang="en-US" sz="2000" dirty="0" smtClean="0"/>
              <a:t>from other agencies 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Internal: KBI had provided legislative language, then opposed. Participated in bi-weekly planning and status meetings.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Other agencies involved (Home Health) </a:t>
            </a:r>
          </a:p>
          <a:p>
            <a:pPr lvl="2">
              <a:spcBef>
                <a:spcPts val="0"/>
              </a:spcBef>
            </a:pPr>
            <a:r>
              <a:rPr lang="en-US" sz="1800" dirty="0" smtClean="0"/>
              <a:t>12 external stakeholder meetings with no objections were followed by a letter of opposition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10C2AC-D77A-411A-8AF8-B868A723A26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203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742950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Getting to Yes: Kansas (2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10337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Agency Chief Counsel </a:t>
            </a:r>
            <a:r>
              <a:rPr lang="en-US" dirty="0" smtClean="0"/>
              <a:t>read the grant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made concessions </a:t>
            </a:r>
            <a:r>
              <a:rPr lang="en-US" dirty="0" smtClean="0"/>
              <a:t>to the Attorney General </a:t>
            </a:r>
            <a:r>
              <a:rPr lang="en-US" dirty="0" smtClean="0"/>
              <a:t>and KBI</a:t>
            </a:r>
          </a:p>
          <a:p>
            <a:pPr lvl="1"/>
            <a:r>
              <a:rPr lang="en-US" dirty="0" smtClean="0"/>
              <a:t>Attorney General </a:t>
            </a:r>
            <a:r>
              <a:rPr lang="en-US" dirty="0" smtClean="0"/>
              <a:t>and Director of KBI got </a:t>
            </a:r>
            <a:r>
              <a:rPr lang="en-US" dirty="0"/>
              <a:t>on board after </a:t>
            </a:r>
            <a:r>
              <a:rPr lang="en-US" dirty="0" smtClean="0"/>
              <a:t>concessions, persistent meetings </a:t>
            </a:r>
            <a:endParaRPr lang="en-US" dirty="0"/>
          </a:p>
          <a:p>
            <a:r>
              <a:rPr lang="en-US" dirty="0" smtClean="0"/>
              <a:t>Current Status and Plans</a:t>
            </a:r>
          </a:p>
          <a:p>
            <a:pPr lvl="1"/>
            <a:r>
              <a:rPr lang="en-US" dirty="0" smtClean="0"/>
              <a:t>Optimistic about legislation for 2018</a:t>
            </a:r>
          </a:p>
          <a:p>
            <a:pPr lvl="1"/>
            <a:r>
              <a:rPr lang="en-US" dirty="0" smtClean="0"/>
              <a:t>In interim doing development using TA BCS </a:t>
            </a:r>
          </a:p>
          <a:p>
            <a:pPr lvl="1"/>
            <a:r>
              <a:rPr lang="en-US" dirty="0" smtClean="0"/>
              <a:t>Will implement what is authorized</a:t>
            </a:r>
          </a:p>
          <a:p>
            <a:pPr lvl="1"/>
            <a:r>
              <a:rPr lang="en-US" dirty="0" smtClean="0"/>
              <a:t>Get providers and State staff familiar with system and process. </a:t>
            </a:r>
          </a:p>
          <a:p>
            <a:r>
              <a:rPr lang="en-US" dirty="0" smtClean="0"/>
              <a:t>Suggestions/Advice to new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10C2AC-D77A-411A-8AF8-B868A723A264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385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96200" cy="990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Success through Creativity: District of Columbia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Alem Ghebrezghi, Program Manager, Criminal </a:t>
            </a:r>
            <a:r>
              <a:rPr lang="en-US" dirty="0"/>
              <a:t>Background Check </a:t>
            </a:r>
            <a:r>
              <a:rPr lang="en-US" dirty="0" smtClean="0"/>
              <a:t>Program, District of Columbia DOH</a:t>
            </a:r>
            <a:endParaRPr lang="en-US" dirty="0"/>
          </a:p>
          <a:p>
            <a:pPr lvl="0"/>
            <a:r>
              <a:rPr lang="en-US" dirty="0" smtClean="0"/>
              <a:t>Environment/barriers when grant started</a:t>
            </a:r>
          </a:p>
          <a:p>
            <a:pPr lvl="1"/>
            <a:r>
              <a:rPr lang="en-US" dirty="0" smtClean="0"/>
              <a:t>MPD would not allow more FP machines or provide electronic CHRI</a:t>
            </a:r>
          </a:p>
          <a:p>
            <a:pPr lvl="1"/>
            <a:r>
              <a:rPr lang="en-US" dirty="0" smtClean="0"/>
              <a:t>Legislature would not pass required FP authorization</a:t>
            </a:r>
            <a:endParaRPr lang="en-US" dirty="0"/>
          </a:p>
          <a:p>
            <a:pPr lvl="0"/>
            <a:r>
              <a:rPr lang="en-US" dirty="0" smtClean="0"/>
              <a:t>What has happened: </a:t>
            </a:r>
          </a:p>
          <a:p>
            <a:pPr lvl="1"/>
            <a:r>
              <a:rPr lang="en-US" dirty="0" smtClean="0"/>
              <a:t>Contracted for channeling service to bypass MPD</a:t>
            </a:r>
          </a:p>
          <a:p>
            <a:pPr lvl="1"/>
            <a:r>
              <a:rPr lang="en-US" dirty="0" smtClean="0"/>
              <a:t>Used PL111-148 NBCP and local law to get FBI CHRI</a:t>
            </a:r>
            <a:endParaRPr lang="en-US" dirty="0"/>
          </a:p>
          <a:p>
            <a:r>
              <a:rPr lang="en-US" dirty="0" smtClean="0"/>
              <a:t>Other considerations and future: </a:t>
            </a:r>
          </a:p>
          <a:p>
            <a:pPr lvl="1"/>
            <a:r>
              <a:rPr lang="en-US" dirty="0" smtClean="0"/>
              <a:t>Continuation of program after grant – DC assumed responsibility</a:t>
            </a:r>
          </a:p>
          <a:p>
            <a:pPr lvl="1"/>
            <a:r>
              <a:rPr lang="en-US" dirty="0" smtClean="0"/>
              <a:t>Lots of additional capacity</a:t>
            </a:r>
          </a:p>
          <a:p>
            <a:r>
              <a:rPr lang="en-US" dirty="0" smtClean="0"/>
              <a:t>Suggestions/Advice to new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0077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315200" cy="990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Success by Building on Experience: Michigan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090160"/>
          </a:xfrm>
        </p:spPr>
        <p:txBody>
          <a:bodyPr>
            <a:noAutofit/>
          </a:bodyPr>
          <a:lstStyle/>
          <a:p>
            <a:r>
              <a:rPr lang="en-US" sz="1800" dirty="0"/>
              <a:t>Steve Gobbo, Deputy Director, Bureau of Community &amp; Health Systems, Michigan Department of Licensing and Regulatory Affairs</a:t>
            </a:r>
          </a:p>
          <a:p>
            <a:pPr lvl="0"/>
            <a:r>
              <a:rPr lang="en-US" sz="1800" dirty="0"/>
              <a:t>Environment when grant started</a:t>
            </a:r>
          </a:p>
          <a:p>
            <a:pPr lvl="1"/>
            <a:r>
              <a:rPr lang="en-US" sz="1600" dirty="0"/>
              <a:t>Pilot project (2004-07) had put successful program in place</a:t>
            </a:r>
          </a:p>
          <a:p>
            <a:pPr lvl="1"/>
            <a:r>
              <a:rPr lang="en-US" sz="1600" dirty="0"/>
              <a:t>Had support from State executives &amp; legislature</a:t>
            </a:r>
          </a:p>
          <a:p>
            <a:pPr lvl="1"/>
            <a:r>
              <a:rPr lang="en-US" sz="1600" dirty="0"/>
              <a:t>Legislative </a:t>
            </a:r>
            <a:r>
              <a:rPr lang="en-US" sz="1600" dirty="0" smtClean="0"/>
              <a:t>compromise</a:t>
            </a:r>
            <a:r>
              <a:rPr lang="en-US" sz="1600" dirty="0"/>
              <a:t>: Grandfathered current </a:t>
            </a:r>
            <a:r>
              <a:rPr lang="en-US" sz="1600" dirty="0" smtClean="0"/>
              <a:t>employees </a:t>
            </a:r>
            <a:r>
              <a:rPr lang="en-US" sz="1600" dirty="0"/>
              <a:t>in covered facilities</a:t>
            </a:r>
          </a:p>
          <a:p>
            <a:pPr lvl="0"/>
            <a:r>
              <a:rPr lang="en-US" sz="1800" dirty="0"/>
              <a:t>What has happened: </a:t>
            </a:r>
          </a:p>
          <a:p>
            <a:pPr lvl="1"/>
            <a:r>
              <a:rPr lang="en-US" sz="1600" dirty="0"/>
              <a:t>Used NBCP to enhance IT efficiency and study integration of </a:t>
            </a:r>
            <a:r>
              <a:rPr lang="en-US" sz="1600" dirty="0" smtClean="0"/>
              <a:t>personal care workers</a:t>
            </a:r>
            <a:endParaRPr lang="en-US" sz="1600" dirty="0"/>
          </a:p>
          <a:p>
            <a:pPr lvl="1"/>
            <a:r>
              <a:rPr lang="en-US" sz="1600" dirty="0"/>
              <a:t>IT integration completed – add-ons for health professional licensing &amp; ACF/Child Care/CCDF requirements; electronic CHRI; live scan; federal rap back (pending); study of new innovations (Natural Language Learning)</a:t>
            </a:r>
          </a:p>
          <a:p>
            <a:pPr lvl="1"/>
            <a:r>
              <a:rPr lang="en-US" sz="1600" dirty="0"/>
              <a:t>Grant specified a PCW study </a:t>
            </a:r>
            <a:r>
              <a:rPr lang="en-US" sz="1600" dirty="0" smtClean="0"/>
              <a:t>(published</a:t>
            </a:r>
            <a:r>
              <a:rPr lang="en-US" sz="1600" dirty="0"/>
              <a:t>), and a pilot program (recently authorized)</a:t>
            </a:r>
          </a:p>
          <a:p>
            <a:r>
              <a:rPr lang="en-US" sz="1800" dirty="0"/>
              <a:t>What are current or anticipated barriers: </a:t>
            </a:r>
          </a:p>
          <a:p>
            <a:pPr lvl="1"/>
            <a:r>
              <a:rPr lang="en-US" sz="1600" dirty="0"/>
              <a:t>DHHS regulating PCWs </a:t>
            </a:r>
          </a:p>
          <a:p>
            <a:pPr lvl="1"/>
            <a:r>
              <a:rPr lang="en-US" sz="1600" dirty="0"/>
              <a:t>2013 Grant </a:t>
            </a:r>
            <a:r>
              <a:rPr lang="en-US" sz="1600" dirty="0" smtClean="0"/>
              <a:t>extended but </a:t>
            </a:r>
            <a:r>
              <a:rPr lang="en-US" sz="1600" dirty="0"/>
              <a:t>now ended, </a:t>
            </a:r>
            <a:r>
              <a:rPr lang="en-US" sz="1600" dirty="0" smtClean="0"/>
              <a:t>direct </a:t>
            </a:r>
            <a:r>
              <a:rPr lang="en-US" sz="1600" dirty="0"/>
              <a:t>relationship between agencies ended</a:t>
            </a:r>
          </a:p>
          <a:p>
            <a:r>
              <a:rPr lang="en-US" sz="1800" dirty="0"/>
              <a:t>Suggestions/Advice to new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58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696200" cy="9144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Making Lemonade from Lemons: Missouri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Melanie Madore, Bureau Chief, Family Care Safety Registry</a:t>
            </a:r>
          </a:p>
          <a:p>
            <a:pPr lvl="0"/>
            <a:r>
              <a:rPr lang="en-US" dirty="0"/>
              <a:t>Environment/barriers when grant started</a:t>
            </a:r>
          </a:p>
          <a:p>
            <a:pPr lvl="1"/>
            <a:r>
              <a:rPr lang="en-US" dirty="0"/>
              <a:t>Support from Missouri State Highway Patrol and Missouri Healthcare Association</a:t>
            </a:r>
          </a:p>
          <a:p>
            <a:pPr lvl="1"/>
            <a:r>
              <a:rPr lang="en-US" dirty="0"/>
              <a:t>Opposition to enabling legislation from a variety of other provider associations, with major objections related to cost and hindering business (potential slowdown of hiring process and diminished applicant pool)</a:t>
            </a:r>
          </a:p>
          <a:p>
            <a:pPr lvl="1"/>
            <a:r>
              <a:rPr lang="en-US" dirty="0"/>
              <a:t>Ambivalent political environment</a:t>
            </a:r>
          </a:p>
          <a:p>
            <a:r>
              <a:rPr lang="en-US" dirty="0"/>
              <a:t>What we tried </a:t>
            </a:r>
          </a:p>
          <a:p>
            <a:pPr lvl="1"/>
            <a:r>
              <a:rPr lang="en-US" dirty="0"/>
              <a:t>Worked with stakeholders (provider associations)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Numerous changes to proposed statutory language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Worked on RFP language for fingerprint provider to incorporate wanted items such as increase in number of FP sites, more convenient days/hours, decrease in miles traveled to get to sites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Worked to reduce potential fees and increase convenience - grandfathered existing employees, transfer from one employer to another without paying for new fingerprints (within limits), eventual incorporation of RAP-back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719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96200" cy="990600"/>
          </a:xfrm>
        </p:spPr>
        <p:txBody>
          <a:bodyPr>
            <a:noAutofit/>
          </a:bodyPr>
          <a:lstStyle/>
          <a:p>
            <a:pPr algn="l"/>
            <a:r>
              <a:rPr lang="en-US" sz="3000" dirty="0" smtClean="0"/>
              <a:t>Making Lemonade from Lemons: Missouri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82000" cy="57150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/>
              <a:t>What we accomplished</a:t>
            </a:r>
          </a:p>
          <a:p>
            <a:pPr lvl="1"/>
            <a:r>
              <a:rPr lang="en-US" sz="4000" dirty="0"/>
              <a:t>Developed software capabilities: Background Screening and Employment Eligibility System</a:t>
            </a:r>
          </a:p>
          <a:p>
            <a:pPr lvl="2"/>
            <a:r>
              <a:rPr lang="en-US" sz="3500" dirty="0"/>
              <a:t>Web-based screening system, includes name-based criminal history and </a:t>
            </a:r>
            <a:r>
              <a:rPr lang="en-US" sz="3500" dirty="0" smtClean="0"/>
              <a:t>six </a:t>
            </a:r>
            <a:r>
              <a:rPr lang="en-US" sz="3500" dirty="0"/>
              <a:t>other </a:t>
            </a:r>
            <a:r>
              <a:rPr lang="en-US" sz="3500" dirty="0" smtClean="0"/>
              <a:t>State </a:t>
            </a:r>
            <a:r>
              <a:rPr lang="en-US" sz="3500" dirty="0"/>
              <a:t>registries</a:t>
            </a:r>
          </a:p>
          <a:p>
            <a:pPr lvl="2"/>
            <a:r>
              <a:rPr lang="en-US" sz="3500" dirty="0"/>
              <a:t>Handling roughly a half million screenings annually</a:t>
            </a:r>
          </a:p>
          <a:p>
            <a:pPr lvl="2"/>
            <a:r>
              <a:rPr lang="en-US" sz="3500" dirty="0"/>
              <a:t>Accepts internet registrations from the public and screening requests from providers with secure user accounts</a:t>
            </a:r>
          </a:p>
          <a:p>
            <a:pPr lvl="2"/>
            <a:r>
              <a:rPr lang="en-US" sz="3500" dirty="0"/>
              <a:t>Allows staff entry of paper-based registration applications and paper/telephone-based screening requests</a:t>
            </a:r>
          </a:p>
          <a:p>
            <a:pPr lvl="2"/>
            <a:r>
              <a:rPr lang="en-US" sz="3500" dirty="0"/>
              <a:t>Automatically screens for all known aliases and dates of birth within +/- 2 years</a:t>
            </a:r>
          </a:p>
          <a:p>
            <a:pPr lvl="2"/>
            <a:r>
              <a:rPr lang="en-US" sz="3500" dirty="0"/>
              <a:t>Tracks appeals (accurate transfer of information) and Good Cause Waivers (rehabilitation/work waiver info)</a:t>
            </a:r>
          </a:p>
          <a:p>
            <a:pPr lvl="2"/>
            <a:r>
              <a:rPr lang="en-US" sz="3500" dirty="0"/>
              <a:t>Component to incorporate fingerprint results, other registry information, other </a:t>
            </a:r>
            <a:r>
              <a:rPr lang="en-US" sz="3500" dirty="0" smtClean="0"/>
              <a:t>State </a:t>
            </a:r>
            <a:r>
              <a:rPr lang="en-US" sz="3500" dirty="0"/>
              <a:t>data, eligibility determinations and employment decision data is ready and waiting for enabling legislation</a:t>
            </a:r>
          </a:p>
          <a:p>
            <a:r>
              <a:rPr lang="en-US" sz="4500" dirty="0"/>
              <a:t>Current/anticipated barriers</a:t>
            </a:r>
            <a:r>
              <a:rPr lang="en-US" sz="3500" dirty="0"/>
              <a:t>: </a:t>
            </a:r>
          </a:p>
          <a:p>
            <a:pPr lvl="1"/>
            <a:r>
              <a:rPr lang="en-US" sz="3500" dirty="0"/>
              <a:t>No authorization to share </a:t>
            </a:r>
            <a:r>
              <a:rPr lang="en-US" sz="3500" dirty="0" smtClean="0"/>
              <a:t>out-of-State </a:t>
            </a:r>
            <a:r>
              <a:rPr lang="en-US" sz="3500" dirty="0"/>
              <a:t>or federal criminal info we may hear about anecdotally</a:t>
            </a:r>
          </a:p>
          <a:p>
            <a:pPr lvl="1"/>
            <a:r>
              <a:rPr lang="en-US" sz="3500" dirty="0"/>
              <a:t>Missouri is bordered </a:t>
            </a:r>
            <a:r>
              <a:rPr lang="en-US" sz="3500" dirty="0" smtClean="0"/>
              <a:t>by eight States</a:t>
            </a:r>
            <a:r>
              <a:rPr lang="en-US" sz="3500" dirty="0"/>
              <a:t>, so the limitations of Missouri-only info are obvious</a:t>
            </a:r>
          </a:p>
          <a:p>
            <a:pPr lvl="1"/>
            <a:r>
              <a:rPr lang="en-US" sz="3500" dirty="0"/>
              <a:t>Ongoing political ambivalence</a:t>
            </a:r>
          </a:p>
          <a:p>
            <a:r>
              <a:rPr lang="en-US" sz="4500" dirty="0"/>
              <a:t>Suggestions/Advice to new States</a:t>
            </a:r>
          </a:p>
          <a:p>
            <a:pPr lvl="1"/>
            <a:r>
              <a:rPr lang="en-US" sz="3500" dirty="0"/>
              <a:t>Work with stakeholders from the beginning, as they can make (or break) your program.</a:t>
            </a:r>
          </a:p>
          <a:p>
            <a:pPr lvl="1"/>
            <a:r>
              <a:rPr lang="en-US" sz="3500" dirty="0"/>
              <a:t>Seek executive and legislative support early in the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9380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EFFAA959A444B66D0BE175E80907" ma:contentTypeVersion="0" ma:contentTypeDescription="Create a new document." ma:contentTypeScope="" ma:versionID="061849c555ef6bd3e83d7508e608ac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06A156-11C1-449C-A7C9-0D1684B8F75A}">
  <ds:schemaRefs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41078432-B6E4-4255-B692-0A9797AABF8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DE4A15D-7DD2-481D-BB33-5416742016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DA2678B-509D-4E62-B0F0-109C08E67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PIM Template</Template>
  <TotalTime>47443</TotalTime>
  <Words>1052</Words>
  <Application>Microsoft Office PowerPoint</Application>
  <PresentationFormat>On-screen Show (4:3)</PresentationFormat>
  <Paragraphs>125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Origin</vt:lpstr>
      <vt:lpstr>1_Origin</vt:lpstr>
      <vt:lpstr>Getting to Yes: Overcoming Barriers to Enhanced Screening Programs  </vt:lpstr>
      <vt:lpstr>Getting to Yes: Overcoming Barriers to More Robust Background Screening</vt:lpstr>
      <vt:lpstr>Getting to Yes: Topics and States</vt:lpstr>
      <vt:lpstr>Getting to Yes: Kansas (1 of 2)</vt:lpstr>
      <vt:lpstr>Getting to Yes: Kansas (2 of 2)</vt:lpstr>
      <vt:lpstr>Success through Creativity: District of Columbia </vt:lpstr>
      <vt:lpstr>Success by Building on Experience: Michigan </vt:lpstr>
      <vt:lpstr>Making Lemonade from Lemons: Missouri </vt:lpstr>
      <vt:lpstr>Making Lemonade from Lemons: Missouri </vt:lpstr>
      <vt:lpstr>Progress With a Voluntary Program: Georgia </vt:lpstr>
      <vt:lpstr>Progress With a Voluntary Program: Georgia </vt:lpstr>
      <vt:lpstr> Questions from States?</vt:lpstr>
    </vt:vector>
  </TitlesOfParts>
  <Company>The CNA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(Project Number)</dc:title>
  <dc:creator>Administrator</dc:creator>
  <cp:lastModifiedBy>CNA</cp:lastModifiedBy>
  <cp:revision>382</cp:revision>
  <cp:lastPrinted>2015-08-13T17:42:58Z</cp:lastPrinted>
  <dcterms:created xsi:type="dcterms:W3CDTF">2010-02-17T23:00:01Z</dcterms:created>
  <dcterms:modified xsi:type="dcterms:W3CDTF">2017-08-11T19:24:56Z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0x010100838AEFFAA959A444B66D0BE175E80907</vt:lpwstr>
  </property>
  <property fmtid="{D5CDD505-2E9C-101B-9397-08002B2CF9AE}" pid="3" name="Document_x0020_Type">
    <vt:lpwstr/>
  </property>
  <property fmtid="{D5CDD505-2E9C-101B-9397-08002B2CF9AE}" pid="4" name="Document Type">
    <vt:lpwstr/>
  </property>
</Properties>
</file>