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5"/>
    <p:sldMasterId id="2147483932" r:id="rId6"/>
    <p:sldMasterId id="2147483937" r:id="rId7"/>
  </p:sldMasterIdLst>
  <p:notesMasterIdLst>
    <p:notesMasterId r:id="rId19"/>
  </p:notesMasterIdLst>
  <p:handoutMasterIdLst>
    <p:handoutMasterId r:id="rId20"/>
  </p:handoutMasterIdLst>
  <p:sldIdLst>
    <p:sldId id="362" r:id="rId8"/>
    <p:sldId id="350" r:id="rId9"/>
    <p:sldId id="357" r:id="rId10"/>
    <p:sldId id="351" r:id="rId11"/>
    <p:sldId id="358" r:id="rId12"/>
    <p:sldId id="360" r:id="rId13"/>
    <p:sldId id="353" r:id="rId14"/>
    <p:sldId id="359" r:id="rId15"/>
    <p:sldId id="354" r:id="rId16"/>
    <p:sldId id="355" r:id="rId17"/>
    <p:sldId id="35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" initials="EB" lastIdx="4" clrIdx="0"/>
  <p:cmAuthor id="1" name="robert fletcher" initials="rf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25"/>
    <a:srgbClr val="7CBF33"/>
    <a:srgbClr val="82C836"/>
    <a:srgbClr val="E7E7E9"/>
    <a:srgbClr val="DDDDDD"/>
    <a:srgbClr val="127BC0"/>
    <a:srgbClr val="FE5450"/>
    <a:srgbClr val="525759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266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defTabSz="91262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t" anchorCtr="0" compatLnSpc="1">
            <a:prstTxWarp prst="textNoShape">
              <a:avLst/>
            </a:prstTxWarp>
          </a:bodyPr>
          <a:lstStyle>
            <a:lvl1pPr algn="r" defTabSz="91262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defTabSz="91262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9" tIns="45644" rIns="91289" bIns="45644" numCol="1" anchor="b" anchorCtr="0" compatLnSpc="1">
            <a:prstTxWarp prst="textNoShape">
              <a:avLst/>
            </a:prstTxWarp>
          </a:bodyPr>
          <a:lstStyle>
            <a:lvl1pPr algn="r" defTabSz="912627">
              <a:defRPr sz="1200">
                <a:latin typeface="Arial" charset="0"/>
              </a:defRPr>
            </a:lvl1pPr>
          </a:lstStyle>
          <a:p>
            <a:pPr>
              <a:defRPr/>
            </a:pPr>
            <a:fld id="{9192FBA9-89B2-4E4F-930E-BE8E47D1C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30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defTabSz="9318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18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defTabSz="93180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1806">
              <a:defRPr sz="1200">
                <a:latin typeface="Arial" charset="0"/>
              </a:defRPr>
            </a:lvl1pPr>
          </a:lstStyle>
          <a:p>
            <a:pPr>
              <a:defRPr/>
            </a:pPr>
            <a:fld id="{F14B3C9D-5FBD-4D95-B951-3308F0424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39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806">
              <a:defRPr/>
            </a:pPr>
            <a:fld id="{F14B3C9D-5FBD-4D95-B951-3308F0424B3B}" type="slidenum">
              <a:rPr lang="en-US" altLang="en-US" smtClean="0">
                <a:solidFill>
                  <a:srgbClr val="000000"/>
                </a:solidFill>
              </a:rPr>
              <a:pPr defTabSz="931806">
                <a:defRPr/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6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to edit Master title style</a:t>
            </a:r>
            <a:endParaRPr kumimoji="0"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4875" y="6355080"/>
            <a:ext cx="7324725" cy="36576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5" y="900679"/>
            <a:ext cx="6696470" cy="16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2D543-5F4B-49B1-804D-4C6B7EE4FD96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388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20" y="152400"/>
            <a:ext cx="642241" cy="68580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 userDrawn="1"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15875" cap="flat" cmpd="dbl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noFill/>
        </p:spPr>
        <p:txBody>
          <a:bodyPr>
            <a:normAutofit/>
          </a:bodyPr>
          <a:lstStyle>
            <a:lvl1pPr algn="ctr">
              <a:spcAft>
                <a:spcPts val="600"/>
              </a:spcAft>
              <a:defRPr sz="3200" b="1" baseline="0">
                <a:solidFill>
                  <a:srgbClr val="002A7E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800" b="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 sz="2600" b="0" baseline="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>
              <a:defRPr sz="2400" b="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>
              <a:defRPr sz="2000" b="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>
              <a:defRPr sz="1800" b="0">
                <a:solidFill>
                  <a:srgbClr val="002060"/>
                </a:solidFill>
                <a:latin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332220"/>
            <a:ext cx="457200" cy="365760"/>
          </a:xfrm>
        </p:spPr>
        <p:txBody>
          <a:bodyPr/>
          <a:lstStyle>
            <a:lvl1pPr algn="ctr">
              <a:defRPr sz="1400">
                <a:solidFill>
                  <a:srgbClr val="002060"/>
                </a:solidFill>
              </a:defRPr>
            </a:lvl1pPr>
          </a:lstStyle>
          <a:p>
            <a:fld id="{6422D543-5F4B-49B1-804D-4C6B7EE4F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5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6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04875" y="6355080"/>
            <a:ext cx="7324725" cy="36576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00539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92D05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92D050"/>
          </a:solidFill>
          <a:ln w="6350" cap="rnd" cmpd="sng" algn="ctr">
            <a:solidFill>
              <a:srgbClr val="FFD7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5" y="900679"/>
            <a:ext cx="6696470" cy="16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5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noFill/>
        </p:spPr>
        <p:txBody>
          <a:bodyPr>
            <a:normAutofit/>
          </a:bodyPr>
          <a:lstStyle>
            <a:lvl1pPr algn="ctr">
              <a:spcAft>
                <a:spcPts val="600"/>
              </a:spcAft>
              <a:defRPr sz="3200" b="1" baseline="0">
                <a:solidFill>
                  <a:srgbClr val="002A7E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32220"/>
            <a:ext cx="457200" cy="365760"/>
          </a:xfrm>
        </p:spPr>
        <p:txBody>
          <a:bodyPr/>
          <a:lstStyle>
            <a:lvl1pPr algn="ctr">
              <a:defRPr sz="1400">
                <a:solidFill>
                  <a:srgbClr val="3366CC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800" b="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 sz="2600" b="0" baseline="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>
              <a:defRPr sz="2400" b="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>
              <a:defRPr sz="2000" b="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>
              <a:defRPr sz="1800" b="0">
                <a:solidFill>
                  <a:srgbClr val="002060"/>
                </a:solidFill>
                <a:latin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20" y="152400"/>
            <a:ext cx="642241" cy="68580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 userDrawn="1"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15875" cap="flat" cmpd="dbl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6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72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553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6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04875" y="6355080"/>
            <a:ext cx="7324725" cy="36576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00539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92D05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92D050"/>
          </a:solidFill>
          <a:ln w="6350" cap="rnd" cmpd="sng" algn="ctr">
            <a:solidFill>
              <a:srgbClr val="FFD7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65" y="457200"/>
            <a:ext cx="6696470" cy="16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  <a:noFill/>
        </p:spPr>
        <p:txBody>
          <a:bodyPr>
            <a:normAutofit/>
          </a:bodyPr>
          <a:lstStyle>
            <a:lvl1pPr algn="ctr">
              <a:spcAft>
                <a:spcPts val="600"/>
              </a:spcAft>
              <a:defRPr sz="3200" b="1" baseline="0">
                <a:solidFill>
                  <a:srgbClr val="002A7E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32220"/>
            <a:ext cx="457200" cy="365760"/>
          </a:xfrm>
        </p:spPr>
        <p:txBody>
          <a:bodyPr/>
          <a:lstStyle>
            <a:lvl1pPr algn="ctr">
              <a:defRPr sz="1400">
                <a:solidFill>
                  <a:srgbClr val="3366CC"/>
                </a:solidFill>
              </a:defRPr>
            </a:lvl1pPr>
          </a:lstStyle>
          <a:p>
            <a:pPr>
              <a:defRPr/>
            </a:pPr>
            <a:fld id="{6422D543-5F4B-49B1-804D-4C6B7EE4FD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800" b="0" baseline="0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 sz="2600" b="0" baseline="0">
                <a:solidFill>
                  <a:srgbClr val="002060"/>
                </a:solidFill>
                <a:latin typeface="Arial" panose="020B0604020202020204" pitchFamily="34" charset="0"/>
              </a:defRPr>
            </a:lvl2pPr>
            <a:lvl3pPr>
              <a:defRPr sz="2400" b="0">
                <a:solidFill>
                  <a:srgbClr val="002060"/>
                </a:solidFill>
                <a:latin typeface="Arial" panose="020B0604020202020204" pitchFamily="34" charset="0"/>
              </a:defRPr>
            </a:lvl3pPr>
            <a:lvl4pPr>
              <a:defRPr sz="2000" b="0">
                <a:solidFill>
                  <a:srgbClr val="002060"/>
                </a:solidFill>
                <a:latin typeface="Arial" panose="020B0604020202020204" pitchFamily="34" charset="0"/>
              </a:defRPr>
            </a:lvl4pPr>
            <a:lvl5pPr>
              <a:defRPr sz="1800" b="0">
                <a:solidFill>
                  <a:srgbClr val="002060"/>
                </a:solidFill>
                <a:latin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20" y="152400"/>
            <a:ext cx="642241" cy="685800"/>
          </a:xfrm>
          <a:prstGeom prst="rect">
            <a:avLst/>
          </a:prstGeom>
        </p:spPr>
      </p:pic>
      <p:sp>
        <p:nvSpPr>
          <p:cNvPr id="9" name="Straight Connector 8"/>
          <p:cNvSpPr>
            <a:spLocks noChangeShapeType="1"/>
          </p:cNvSpPr>
          <p:nvPr userDrawn="1"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15875" cap="flat" cmpd="dbl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54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2D543-5F4B-49B1-804D-4C6B7EE4FD96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976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71551" y="152400"/>
            <a:ext cx="6877049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363466"/>
            <a:ext cx="472082" cy="34925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22D543-5F4B-49B1-804D-4C6B7EE4FD96}" type="slidenum">
              <a:rPr lang="en-US" smtClean="0">
                <a:solidFill>
                  <a:srgbClr val="46465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E7C92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4"/>
          <a:stretch/>
        </p:blipFill>
        <p:spPr>
          <a:xfrm>
            <a:off x="7924800" y="478134"/>
            <a:ext cx="997750" cy="337458"/>
          </a:xfrm>
          <a:prstGeom prst="rect">
            <a:avLst/>
          </a:prstGeom>
        </p:spPr>
      </p:pic>
      <p:pic>
        <p:nvPicPr>
          <p:cNvPr id="15" name="Picture 1" descr="image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292"/>
            <a:ext cx="666751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353175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2016 			   NBCP 6</a:t>
            </a: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Training Meeting		</a:t>
            </a:r>
          </a:p>
        </p:txBody>
      </p:sp>
    </p:spTree>
    <p:extLst>
      <p:ext uri="{BB962C8B-B14F-4D97-AF65-F5344CB8AC3E}">
        <p14:creationId xmlns:p14="http://schemas.microsoft.com/office/powerpoint/2010/main" val="196841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5392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E7C92B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71551" y="152400"/>
            <a:ext cx="6877049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363466"/>
            <a:ext cx="472082" cy="34925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E7C92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4"/>
          <a:stretch/>
        </p:blipFill>
        <p:spPr>
          <a:xfrm>
            <a:off x="7924800" y="478134"/>
            <a:ext cx="997750" cy="337458"/>
          </a:xfrm>
          <a:prstGeom prst="rect">
            <a:avLst/>
          </a:prstGeom>
        </p:spPr>
      </p:pic>
      <p:pic>
        <p:nvPicPr>
          <p:cNvPr id="15" name="Picture 1" descr="image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292"/>
            <a:ext cx="666751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6353175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2016 			   NBCP 6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Annual Training Meeting		</a:t>
            </a:r>
          </a:p>
        </p:txBody>
      </p:sp>
    </p:spTree>
    <p:extLst>
      <p:ext uri="{BB962C8B-B14F-4D97-AF65-F5344CB8AC3E}">
        <p14:creationId xmlns:p14="http://schemas.microsoft.com/office/powerpoint/2010/main" val="30022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5392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E7C92B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71551" y="152400"/>
            <a:ext cx="6877049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229600" y="6363466"/>
            <a:ext cx="472082" cy="34925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22D543-5F4B-49B1-804D-4C6B7EE4FD96}" type="slidenum">
              <a:rPr lang="en-US" smtClean="0">
                <a:solidFill>
                  <a:srgbClr val="46465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rgbClr val="E7C92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4"/>
          <a:stretch/>
        </p:blipFill>
        <p:spPr>
          <a:xfrm>
            <a:off x="7924800" y="478134"/>
            <a:ext cx="997750" cy="337458"/>
          </a:xfrm>
          <a:prstGeom prst="rect">
            <a:avLst/>
          </a:prstGeom>
        </p:spPr>
      </p:pic>
      <p:pic>
        <p:nvPicPr>
          <p:cNvPr id="15" name="Picture 1" descr="image00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292"/>
            <a:ext cx="666751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457200" y="6353175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2016 			   NBCP 6</a:t>
            </a:r>
            <a:r>
              <a:rPr lang="en-US" sz="1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Training Meeting		</a:t>
            </a:r>
          </a:p>
        </p:txBody>
      </p:sp>
    </p:spTree>
    <p:extLst>
      <p:ext uri="{BB962C8B-B14F-4D97-AF65-F5344CB8AC3E}">
        <p14:creationId xmlns:p14="http://schemas.microsoft.com/office/powerpoint/2010/main" val="374125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5392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E7C92B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467600" cy="990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A7E"/>
                </a:solidFill>
              </a:rPr>
              <a:t>Multi-Agency Sharing for State Background Screening Programs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7162800" cy="6858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rgbClr val="002A7E"/>
                </a:solidFill>
              </a:rPr>
              <a:t>CaraLee Starnes, CNA; Taylor Haddock, FL; David Ostrander, GA; Brenda Dreher; KS; Tracey Marshall, AK</a:t>
            </a:r>
            <a:endParaRPr lang="en-US" sz="2000" dirty="0">
              <a:solidFill>
                <a:srgbClr val="002A7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457200" cy="365125"/>
          </a:xfrm>
        </p:spPr>
        <p:txBody>
          <a:bodyPr/>
          <a:lstStyle/>
          <a:p>
            <a:pPr>
              <a:defRPr/>
            </a:pPr>
            <a:fld id="{6422D543-5F4B-49B1-804D-4C6B7EE4FD96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2867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AHFSA Annual Conference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Background Screening Interest Track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Gill Sans MT"/>
              </a:rPr>
              <a:t>August 21-23, 2017 </a:t>
            </a:r>
            <a:endParaRPr lang="en-US" sz="2400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6476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Alaska Fingerprints from Rural Areas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50901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5A8B25"/>
                </a:solidFill>
              </a:rPr>
              <a:t>The Issues</a:t>
            </a:r>
          </a:p>
          <a:p>
            <a:pPr lvl="1"/>
            <a:r>
              <a:rPr lang="en-US" dirty="0" smtClean="0"/>
              <a:t>Limited Resources</a:t>
            </a:r>
          </a:p>
          <a:p>
            <a:pPr lvl="1"/>
            <a:r>
              <a:rPr lang="en-US" dirty="0" smtClean="0"/>
              <a:t>Vast Area and Transportation Barriers</a:t>
            </a:r>
          </a:p>
          <a:p>
            <a:pPr lvl="1"/>
            <a:r>
              <a:rPr lang="en-US" dirty="0" smtClean="0"/>
              <a:t>Extreme Weather</a:t>
            </a:r>
          </a:p>
          <a:p>
            <a:r>
              <a:rPr lang="en-US" dirty="0" smtClean="0">
                <a:solidFill>
                  <a:srgbClr val="5A8B25"/>
                </a:solidFill>
              </a:rPr>
              <a:t>Solutions</a:t>
            </a:r>
          </a:p>
          <a:p>
            <a:pPr lvl="1"/>
            <a:r>
              <a:rPr lang="en-US" dirty="0" smtClean="0"/>
              <a:t>Electronic Fingerprinting</a:t>
            </a:r>
          </a:p>
          <a:p>
            <a:pPr lvl="1"/>
            <a:r>
              <a:rPr lang="en-US" dirty="0" smtClean="0"/>
              <a:t>Using State and Local Resources</a:t>
            </a:r>
          </a:p>
          <a:p>
            <a:pPr lvl="2"/>
            <a:r>
              <a:rPr lang="en-US" dirty="0" smtClean="0"/>
              <a:t>Office of Children Services</a:t>
            </a:r>
          </a:p>
          <a:p>
            <a:pPr lvl="2"/>
            <a:r>
              <a:rPr lang="en-US" dirty="0" smtClean="0"/>
              <a:t>Village Police</a:t>
            </a:r>
          </a:p>
          <a:p>
            <a:pPr lvl="2"/>
            <a:r>
              <a:rPr lang="en-US" dirty="0" smtClean="0"/>
              <a:t>Providers</a:t>
            </a:r>
          </a:p>
          <a:p>
            <a:pPr lvl="1"/>
            <a:r>
              <a:rPr lang="en-US" dirty="0" smtClean="0"/>
              <a:t>Training</a:t>
            </a:r>
          </a:p>
          <a:p>
            <a:r>
              <a:rPr lang="en-US" dirty="0" smtClean="0">
                <a:solidFill>
                  <a:srgbClr val="5A8B25"/>
                </a:solidFill>
              </a:rPr>
              <a:t>Successes and Realities</a:t>
            </a:r>
          </a:p>
          <a:p>
            <a:pPr lvl="1"/>
            <a:r>
              <a:rPr lang="en-US" dirty="0" smtClean="0"/>
              <a:t>Reduced Response Time</a:t>
            </a:r>
          </a:p>
          <a:p>
            <a:pPr lvl="1"/>
            <a:r>
              <a:rPr lang="en-US" dirty="0" smtClean="0"/>
              <a:t>Things you cannot control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4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/>
          <a:lstStyle/>
          <a:p>
            <a:pPr algn="l"/>
            <a:r>
              <a:rPr lang="en-US" dirty="0" smtClean="0"/>
              <a:t>Multi-Agency Sharing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3817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Multi-Agency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Florida Clearinghouse </a:t>
            </a:r>
            <a:r>
              <a:rPr lang="en-US" sz="2000" dirty="0" smtClean="0"/>
              <a:t>- </a:t>
            </a:r>
            <a:r>
              <a:rPr lang="en-US" sz="2400" dirty="0" smtClean="0">
                <a:solidFill>
                  <a:srgbClr val="5A8B25"/>
                </a:solidFill>
              </a:rPr>
              <a:t>Taylor Haddock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Georgia High-Risk Providers </a:t>
            </a:r>
            <a:r>
              <a:rPr lang="en-US" sz="2000" dirty="0" smtClean="0"/>
              <a:t>- </a:t>
            </a:r>
            <a:r>
              <a:rPr lang="en-US" sz="2400" dirty="0" smtClean="0">
                <a:solidFill>
                  <a:srgbClr val="5A8B25"/>
                </a:solidFill>
              </a:rPr>
              <a:t>David Ostrander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Kansas System Share with Child Care </a:t>
            </a:r>
            <a:r>
              <a:rPr lang="en-US" sz="2000" dirty="0" smtClean="0"/>
              <a:t>– </a:t>
            </a:r>
            <a:r>
              <a:rPr lang="en-US" sz="2400" dirty="0" smtClean="0">
                <a:solidFill>
                  <a:srgbClr val="5A8B25"/>
                </a:solidFill>
              </a:rPr>
              <a:t>Brenda Dreher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Alaska Approach for Obtaining Fingerprints from Rural Areas </a:t>
            </a:r>
            <a:r>
              <a:rPr lang="en-US" sz="2000" dirty="0" smtClean="0"/>
              <a:t>– </a:t>
            </a:r>
            <a:r>
              <a:rPr lang="en-US" sz="2400" dirty="0" smtClean="0">
                <a:solidFill>
                  <a:srgbClr val="5A8B25"/>
                </a:solidFill>
              </a:rPr>
              <a:t>Tracy Marshall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D543-5F4B-49B1-804D-4C6B7EE4F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/>
          <a:lstStyle/>
          <a:p>
            <a:pPr algn="l"/>
            <a:r>
              <a:rPr lang="en-US" dirty="0" smtClean="0"/>
              <a:t>Florida Clearinghouse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509016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>
                <a:solidFill>
                  <a:srgbClr val="5A8B25"/>
                </a:solidFill>
              </a:rPr>
              <a:t>Creation of the Clearinghouse</a:t>
            </a:r>
          </a:p>
          <a:p>
            <a:pPr lvl="1"/>
            <a:r>
              <a:rPr lang="en-US" sz="2800" dirty="0"/>
              <a:t>Media </a:t>
            </a:r>
            <a:r>
              <a:rPr lang="en-US" sz="2800" dirty="0" smtClean="0"/>
              <a:t>exposé</a:t>
            </a:r>
            <a:endParaRPr lang="en-US" sz="2800" dirty="0"/>
          </a:p>
          <a:p>
            <a:pPr lvl="1"/>
            <a:r>
              <a:rPr lang="en-US" sz="2800" dirty="0"/>
              <a:t>Clearinghouse mandated by Governor’s Office in 2012</a:t>
            </a:r>
          </a:p>
          <a:p>
            <a:pPr lvl="1"/>
            <a:r>
              <a:rPr lang="en-US" sz="2800" dirty="0"/>
              <a:t>Interagency work group formed and made </a:t>
            </a:r>
            <a:r>
              <a:rPr lang="en-US" sz="2800" dirty="0" smtClean="0"/>
              <a:t>recommendations</a:t>
            </a:r>
            <a:endParaRPr lang="en-US" sz="2800" dirty="0"/>
          </a:p>
          <a:p>
            <a:pPr lvl="1"/>
            <a:r>
              <a:rPr lang="en-US" sz="2800" dirty="0"/>
              <a:t>Goal is to consolidate seven State agencies to reduce duplicative screenings </a:t>
            </a:r>
          </a:p>
          <a:p>
            <a:r>
              <a:rPr lang="en-US" sz="3400" dirty="0">
                <a:solidFill>
                  <a:srgbClr val="5A8B25"/>
                </a:solidFill>
              </a:rPr>
              <a:t>Challenges and </a:t>
            </a:r>
            <a:r>
              <a:rPr lang="en-US" sz="3400" dirty="0" smtClean="0">
                <a:solidFill>
                  <a:srgbClr val="5A8B25"/>
                </a:solidFill>
              </a:rPr>
              <a:t>Issues</a:t>
            </a:r>
            <a:endParaRPr lang="en-US" sz="3400" dirty="0">
              <a:solidFill>
                <a:srgbClr val="5A8B25"/>
              </a:solidFill>
            </a:endParaRPr>
          </a:p>
          <a:p>
            <a:pPr lvl="1"/>
            <a:r>
              <a:rPr lang="en-US" sz="2800" dirty="0"/>
              <a:t>Differing business processes</a:t>
            </a:r>
          </a:p>
          <a:p>
            <a:pPr lvl="1"/>
            <a:r>
              <a:rPr lang="en-US" sz="2800" dirty="0"/>
              <a:t>No common list of disqualifying offenses</a:t>
            </a:r>
          </a:p>
          <a:p>
            <a:pPr lvl="1"/>
            <a:r>
              <a:rPr lang="en-US" sz="2800" dirty="0"/>
              <a:t>Needed a broad legal authorization for FBI and State fingerprints</a:t>
            </a:r>
          </a:p>
          <a:p>
            <a:pPr lvl="1"/>
            <a:r>
              <a:rPr lang="en-US" sz="2800" dirty="0"/>
              <a:t>Needed substantial screening system </a:t>
            </a:r>
            <a:r>
              <a:rPr lang="en-US" sz="2800" dirty="0" smtClean="0"/>
              <a:t>enhancements</a:t>
            </a:r>
          </a:p>
          <a:p>
            <a:r>
              <a:rPr lang="en-US" sz="3400" dirty="0" smtClean="0">
                <a:solidFill>
                  <a:srgbClr val="5A8B25"/>
                </a:solidFill>
              </a:rPr>
              <a:t>Solutions </a:t>
            </a:r>
          </a:p>
          <a:p>
            <a:pPr lvl="1"/>
            <a:r>
              <a:rPr lang="en-US" sz="2800" dirty="0" smtClean="0"/>
              <a:t>Grantee </a:t>
            </a:r>
            <a:r>
              <a:rPr lang="en-US" sz="2800" dirty="0"/>
              <a:t>agency manages clearinghouse and automated system</a:t>
            </a:r>
          </a:p>
          <a:p>
            <a:pPr lvl="1"/>
            <a:r>
              <a:rPr lang="en-US" sz="2800" dirty="0"/>
              <a:t>All screenings maintained in one system</a:t>
            </a:r>
          </a:p>
          <a:p>
            <a:pPr lvl="1"/>
            <a:r>
              <a:rPr lang="en-US" sz="2800" dirty="0"/>
              <a:t>Processing and viewing of screenings determined by agency </a:t>
            </a:r>
            <a:r>
              <a:rPr lang="en-US" sz="2800" dirty="0" smtClean="0"/>
              <a:t>interest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1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22D543-5F4B-49B1-804D-4C6B7EE4FD96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76200" y="76200"/>
            <a:ext cx="8915400" cy="6080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94FA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Florida </a:t>
            </a:r>
            <a:r>
              <a:rPr lang="en-US" sz="2400" b="1" dirty="0">
                <a:solidFill>
                  <a:srgbClr val="094FA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Care Provider Background </a:t>
            </a:r>
            <a:endParaRPr lang="en-US" sz="2400" b="1" dirty="0" smtClean="0">
              <a:solidFill>
                <a:srgbClr val="094FA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94FA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Screening </a:t>
            </a:r>
            <a:r>
              <a:rPr lang="en-US" sz="2400" b="1" dirty="0">
                <a:solidFill>
                  <a:srgbClr val="094FA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Clearinghouse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90800"/>
            <a:ext cx="1447801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6" y="1149782"/>
            <a:ext cx="1891760" cy="6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990" t="5478" r="7850" b="2135"/>
          <a:stretch/>
        </p:blipFill>
        <p:spPr>
          <a:xfrm>
            <a:off x="2409430" y="1464187"/>
            <a:ext cx="685800" cy="91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1510" r="21510"/>
          <a:stretch/>
        </p:blipFill>
        <p:spPr>
          <a:xfrm>
            <a:off x="1279847" y="2058224"/>
            <a:ext cx="945506" cy="117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060" y="1409653"/>
            <a:ext cx="730166" cy="1034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6112" y="2350430"/>
            <a:ext cx="787688" cy="878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3335732"/>
            <a:ext cx="947968" cy="850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42" y="3237519"/>
            <a:ext cx="991484" cy="850999"/>
          </a:xfrm>
          <a:prstGeom prst="rect">
            <a:avLst/>
          </a:prstGeom>
        </p:spPr>
      </p:pic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24068" y="4489704"/>
            <a:ext cx="2666999" cy="1606296"/>
          </a:xfrm>
          <a:prstGeom prst="roundRect">
            <a:avLst>
              <a:gd name="adj" fmla="val 46667"/>
            </a:avLst>
          </a:prstGeom>
          <a:solidFill>
            <a:srgbClr val="FFFFFF"/>
          </a:solidFill>
          <a:ln w="63500" cmpd="thickThin" algn="ctr">
            <a:solidFill>
              <a:srgbClr val="ED7D3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128016" tIns="36576" rIns="12801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Total savings of </a:t>
            </a:r>
            <a:r>
              <a:rPr lang="en-US" altLang="en-US" sz="1400" i="1" dirty="0">
                <a:solidFill>
                  <a:srgbClr val="063D71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400" i="1" dirty="0" smtClean="0">
                <a:solidFill>
                  <a:srgbClr val="063D71"/>
                </a:solidFill>
                <a:latin typeface="Cambria" panose="02040503050406030204" pitchFamily="18" charset="0"/>
              </a:rPr>
              <a:t>approximately</a:t>
            </a:r>
            <a:endParaRPr kumimoji="0" lang="en-US" altLang="en-US" sz="1400" i="1" u="none" strike="noStrike" cap="none" normalizeH="0" baseline="0" dirty="0" smtClean="0">
              <a:ln>
                <a:noFill/>
              </a:ln>
              <a:solidFill>
                <a:srgbClr val="063D7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$</a:t>
            </a:r>
            <a:r>
              <a:rPr lang="en-US" altLang="en-US" sz="1400" b="1" i="1" dirty="0" smtClean="0">
                <a:solidFill>
                  <a:srgbClr val="063D71"/>
                </a:solidFill>
                <a:latin typeface="Cambria" panose="02040503050406030204" pitchFamily="18" charset="0"/>
              </a:rPr>
              <a:t>24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 million </a:t>
            </a:r>
            <a:r>
              <a:rPr kumimoji="0" lang="en-US" altLang="en-US" sz="1400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to health and human services providers</a:t>
            </a:r>
            <a:endParaRPr kumimoji="0" lang="en-US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3090665" y="4489704"/>
            <a:ext cx="3178029" cy="1606296"/>
          </a:xfrm>
          <a:prstGeom prst="roundRect">
            <a:avLst>
              <a:gd name="adj" fmla="val 46667"/>
            </a:avLst>
          </a:prstGeom>
          <a:solidFill>
            <a:srgbClr val="FFFFFF"/>
          </a:solidFill>
          <a:ln w="63500" cmpd="thickThin" algn="ctr">
            <a:solidFill>
              <a:srgbClr val="ED7D3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128016" tIns="36576" rIns="12801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i="1" dirty="0" smtClean="0">
                <a:solidFill>
                  <a:srgbClr val="063D71"/>
                </a:solidFill>
                <a:latin typeface="Cambria" panose="02040503050406030204" pitchFamily="18" charset="0"/>
              </a:rPr>
              <a:t>Rap Back notifications received on </a:t>
            </a:r>
            <a:r>
              <a:rPr lang="en-US" altLang="en-US" sz="1400" b="1" i="1" dirty="0" smtClean="0">
                <a:solidFill>
                  <a:srgbClr val="063D71"/>
                </a:solidFill>
                <a:latin typeface="Cambria" panose="02040503050406030204" pitchFamily="18" charset="0"/>
              </a:rPr>
              <a:t>70,356</a:t>
            </a:r>
            <a:r>
              <a:rPr kumimoji="0" lang="en-US" altLang="en-US" sz="1400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 individuals screened</a:t>
            </a:r>
            <a:r>
              <a:rPr kumimoji="0" lang="en-US" altLang="en-US" sz="1400" i="1" u="none" strike="noStrike" cap="none" normalizeH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 in the system</a:t>
            </a:r>
            <a:r>
              <a:rPr kumimoji="0" lang="en-US" altLang="en-US" sz="1400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31% </a:t>
            </a:r>
            <a:r>
              <a:rPr kumimoji="0" lang="en-US" altLang="en-US" sz="1400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were then determined Not Eligible for employment based on the arrest.</a:t>
            </a:r>
            <a:endParaRPr kumimoji="0" lang="en-US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6400800" y="4489705"/>
            <a:ext cx="2590799" cy="1606296"/>
          </a:xfrm>
          <a:prstGeom prst="roundRect">
            <a:avLst>
              <a:gd name="adj" fmla="val 46667"/>
            </a:avLst>
          </a:prstGeom>
          <a:solidFill>
            <a:srgbClr val="FFFFFF"/>
          </a:solidFill>
          <a:ln w="63500" cmpd="thickThin" algn="ctr">
            <a:solidFill>
              <a:srgbClr val="ED7D3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128016" tIns="36576" rIns="12801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2.1</a:t>
            </a:r>
            <a:r>
              <a:rPr kumimoji="0" lang="en-US" altLang="en-US" sz="1400" b="1" i="1" u="none" strike="noStrike" cap="none" normalizeH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 million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kumimoji="0" lang="en-US" altLang="en-US" sz="1400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screenings have been processed through the Clearinghouse since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1" u="none" strike="noStrike" cap="none" normalizeH="0" baseline="0" dirty="0" smtClean="0">
                <a:ln>
                  <a:noFill/>
                </a:ln>
                <a:solidFill>
                  <a:srgbClr val="063D71"/>
                </a:solidFill>
                <a:effectLst/>
                <a:latin typeface="Cambria" panose="02040503050406030204" pitchFamily="18" charset="0"/>
              </a:rPr>
              <a:t>January 1, 2013</a:t>
            </a:r>
            <a:endParaRPr kumimoji="0" lang="en-US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752600" y="3581400"/>
            <a:ext cx="1905000" cy="17983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17106" y="2743200"/>
            <a:ext cx="1232290" cy="48822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56563" y="1921093"/>
            <a:ext cx="1137" cy="55299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2116305"/>
            <a:ext cx="685800" cy="62689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9590" y="6257505"/>
            <a:ext cx="748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4FA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SEVEN AGENCIES-ONE SYSTEM</a:t>
            </a:r>
            <a:endParaRPr lang="en-US" sz="2800" b="1" dirty="0">
              <a:solidFill>
                <a:srgbClr val="094FA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060154" y="2121909"/>
            <a:ext cx="762003" cy="70435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99092" y="2826263"/>
            <a:ext cx="1363134" cy="40516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99092" y="3581400"/>
            <a:ext cx="1850864" cy="17983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/>
          <a:lstStyle/>
          <a:p>
            <a:pPr algn="l"/>
            <a:r>
              <a:rPr lang="en-US" dirty="0" smtClean="0"/>
              <a:t>Florida Clearinghouse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01396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solidFill>
                  <a:srgbClr val="5A8B25"/>
                </a:solidFill>
              </a:rPr>
              <a:t>Benefits</a:t>
            </a:r>
            <a:endParaRPr lang="en-US" sz="5100" dirty="0">
              <a:solidFill>
                <a:srgbClr val="5A8B25"/>
              </a:solidFill>
            </a:endParaRPr>
          </a:p>
          <a:p>
            <a:pPr lvl="1"/>
            <a:r>
              <a:rPr lang="en-US" sz="3800" dirty="0"/>
              <a:t>Agency review of individuals previously screened by another agency:</a:t>
            </a:r>
          </a:p>
          <a:p>
            <a:pPr lvl="2"/>
            <a:r>
              <a:rPr lang="en-US" sz="3200" dirty="0"/>
              <a:t>No-cost request saves time and money for the individual and provider</a:t>
            </a:r>
          </a:p>
          <a:p>
            <a:pPr lvl="2"/>
            <a:r>
              <a:rPr lang="en-US" sz="3200" dirty="0"/>
              <a:t>Eliminates </a:t>
            </a:r>
            <a:r>
              <a:rPr lang="en-US" sz="3200" dirty="0" smtClean="0"/>
              <a:t>cost/time </a:t>
            </a:r>
            <a:r>
              <a:rPr lang="en-US" sz="3200" dirty="0"/>
              <a:t>of duplicate screening for individuals screened for multiple </a:t>
            </a:r>
            <a:r>
              <a:rPr lang="en-US" sz="3200" dirty="0" smtClean="0"/>
              <a:t>purposes</a:t>
            </a:r>
            <a:endParaRPr lang="en-US" sz="3200" dirty="0"/>
          </a:p>
          <a:p>
            <a:pPr lvl="1"/>
            <a:r>
              <a:rPr lang="en-US" sz="3800" dirty="0"/>
              <a:t>Retention of fingerprints and rap back notifications</a:t>
            </a:r>
          </a:p>
          <a:p>
            <a:pPr lvl="2"/>
            <a:r>
              <a:rPr lang="en-US" sz="3200" dirty="0"/>
              <a:t>All current employers in any agency notified within minutes</a:t>
            </a:r>
          </a:p>
          <a:p>
            <a:pPr lvl="2"/>
            <a:r>
              <a:rPr lang="en-US" sz="3200" dirty="0"/>
              <a:t>Retention of fingerprints at State minimizes cost, even with 90-day lapse</a:t>
            </a:r>
          </a:p>
          <a:p>
            <a:pPr lvl="2"/>
            <a:r>
              <a:rPr lang="en-US" sz="3200" dirty="0"/>
              <a:t>Only required to pay for a new Federal check (currently $12.00)</a:t>
            </a:r>
          </a:p>
          <a:p>
            <a:pPr lvl="2"/>
            <a:r>
              <a:rPr lang="en-US" sz="3200" dirty="0"/>
              <a:t>Ability to renew without having to be re-fingerprinted</a:t>
            </a:r>
          </a:p>
          <a:p>
            <a:pPr lvl="1"/>
            <a:r>
              <a:rPr lang="en-US" sz="3800" dirty="0"/>
              <a:t>Includes a photo of applicant at time of screening</a:t>
            </a:r>
          </a:p>
          <a:p>
            <a:pPr lvl="2"/>
            <a:r>
              <a:rPr lang="en-US" sz="3600" dirty="0"/>
              <a:t>Employer can verify identity of applicant matches person fingerprinted</a:t>
            </a:r>
          </a:p>
          <a:p>
            <a:pPr lvl="1"/>
            <a:r>
              <a:rPr lang="en-US" sz="3800" dirty="0"/>
              <a:t>Provides a copy of Florida public rap sheet and arrest </a:t>
            </a:r>
            <a:r>
              <a:rPr lang="en-US" sz="3800" dirty="0" smtClean="0"/>
              <a:t>notification</a:t>
            </a:r>
            <a:endParaRPr lang="en-US" sz="3800" b="1" dirty="0" smtClean="0">
              <a:solidFill>
                <a:srgbClr val="5A8B25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/>
          <a:lstStyle/>
          <a:p>
            <a:pPr algn="l"/>
            <a:r>
              <a:rPr lang="en-US" dirty="0" smtClean="0"/>
              <a:t>Florida Clearinghouse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>
                <a:solidFill>
                  <a:srgbClr val="5A8B25"/>
                </a:solidFill>
              </a:rPr>
              <a:t>Next steps</a:t>
            </a:r>
          </a:p>
          <a:p>
            <a:pPr lvl="1"/>
            <a:r>
              <a:rPr lang="en-US" sz="2900" dirty="0"/>
              <a:t>First set of renewals January 2018</a:t>
            </a:r>
          </a:p>
          <a:p>
            <a:pPr lvl="1"/>
            <a:r>
              <a:rPr lang="en-US" sz="2900" dirty="0"/>
              <a:t>Implement the national retained print arrest notification program</a:t>
            </a:r>
          </a:p>
          <a:p>
            <a:pPr lvl="1"/>
            <a:r>
              <a:rPr lang="en-US" sz="2900" dirty="0"/>
              <a:t>Access for individuals to initiate and renew screenings</a:t>
            </a:r>
          </a:p>
          <a:p>
            <a:pPr lvl="1"/>
            <a:r>
              <a:rPr lang="en-US" sz="2900" dirty="0"/>
              <a:t>Connect with </a:t>
            </a:r>
            <a:r>
              <a:rPr lang="en-US" sz="2900" dirty="0" smtClean="0"/>
              <a:t>State </a:t>
            </a:r>
            <a:r>
              <a:rPr lang="en-US" sz="2900" dirty="0"/>
              <a:t>clerks of court system to receive current disposition information</a:t>
            </a:r>
            <a:r>
              <a:rPr lang="en-US" sz="2900" dirty="0" smtClean="0"/>
              <a:t>.</a:t>
            </a:r>
          </a:p>
          <a:p>
            <a:pPr lvl="1"/>
            <a:endParaRPr lang="en-US" sz="2900" dirty="0"/>
          </a:p>
          <a:p>
            <a:r>
              <a:rPr lang="en-US" sz="3800" dirty="0">
                <a:solidFill>
                  <a:srgbClr val="5A8B25"/>
                </a:solidFill>
              </a:rPr>
              <a:t>Lessons Learned</a:t>
            </a:r>
          </a:p>
          <a:p>
            <a:pPr lvl="1"/>
            <a:r>
              <a:rPr lang="en-US" sz="2900" dirty="0"/>
              <a:t>Establish a long term plan for support, maintenance and costs</a:t>
            </a:r>
          </a:p>
          <a:p>
            <a:pPr lvl="1"/>
            <a:r>
              <a:rPr lang="en-US" sz="2900" dirty="0"/>
              <a:t>Establish a process for system enhancements/updates</a:t>
            </a:r>
          </a:p>
          <a:p>
            <a:pPr lvl="2"/>
            <a:r>
              <a:rPr lang="en-US" sz="2600" dirty="0"/>
              <a:t>Prioritization and agreement amongst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4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144000" cy="685800"/>
          </a:xfrm>
        </p:spPr>
        <p:txBody>
          <a:bodyPr/>
          <a:lstStyle/>
          <a:p>
            <a:pPr algn="l"/>
            <a:r>
              <a:rPr lang="en-US" dirty="0" smtClean="0"/>
              <a:t>Georgia High Risk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493776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100" dirty="0">
                <a:solidFill>
                  <a:srgbClr val="5A8B25"/>
                </a:solidFill>
              </a:rPr>
              <a:t>Georgia Medicaid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 addition to conducting background checks for LTC facilities, </a:t>
            </a:r>
            <a:r>
              <a:rPr lang="en-US" dirty="0" smtClean="0"/>
              <a:t>the GA Department of Community Health </a:t>
            </a:r>
            <a:r>
              <a:rPr lang="en-US" dirty="0"/>
              <a:t>is also the Medicaid agency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New CMS regulations require fingerprinting of “high risk” </a:t>
            </a:r>
            <a:r>
              <a:rPr lang="en-US" dirty="0" smtClean="0"/>
              <a:t>providers</a:t>
            </a:r>
          </a:p>
          <a:p>
            <a:pPr marL="274320" lvl="1" indent="0">
              <a:buNone/>
            </a:pPr>
            <a:endParaRPr lang="en-US" dirty="0">
              <a:solidFill>
                <a:srgbClr val="5A8B25"/>
              </a:solidFill>
            </a:endParaRPr>
          </a:p>
          <a:p>
            <a:r>
              <a:rPr lang="en-US" sz="3100" dirty="0">
                <a:solidFill>
                  <a:srgbClr val="5A8B25"/>
                </a:solidFill>
              </a:rPr>
              <a:t>What We </a:t>
            </a:r>
            <a:r>
              <a:rPr lang="en-US" sz="3100" dirty="0" smtClean="0">
                <a:solidFill>
                  <a:srgbClr val="5A8B25"/>
                </a:solidFill>
              </a:rPr>
              <a:t>Did </a:t>
            </a:r>
            <a:endParaRPr lang="en-US" sz="3100" dirty="0">
              <a:solidFill>
                <a:srgbClr val="5A8B25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smtClean="0"/>
              <a:t>Received </a:t>
            </a:r>
            <a:r>
              <a:rPr lang="en-US" dirty="0"/>
              <a:t>approval from CMS, including 90/10 funding, to modify </a:t>
            </a:r>
            <a:r>
              <a:rPr lang="en-US" dirty="0" smtClean="0"/>
              <a:t>the </a:t>
            </a:r>
            <a:r>
              <a:rPr lang="en-US" dirty="0"/>
              <a:t>existing background check system to conduct screenings of Medicaid high risk providers. 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r>
              <a:rPr lang="en-US" sz="3100" dirty="0">
                <a:solidFill>
                  <a:srgbClr val="5A8B25"/>
                </a:solidFill>
              </a:rPr>
              <a:t>Other Improvements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Received </a:t>
            </a:r>
            <a:r>
              <a:rPr lang="en-US" dirty="0"/>
              <a:t>approval from CMS to use the Medicare Exclusions Database (MED) as part of </a:t>
            </a:r>
            <a:r>
              <a:rPr lang="en-US" dirty="0" smtClean="0"/>
              <a:t>the </a:t>
            </a:r>
            <a:r>
              <a:rPr lang="en-US" dirty="0"/>
              <a:t>LTC background check screenings which will search by Social Security number instead </a:t>
            </a:r>
            <a:r>
              <a:rPr lang="en-US" dirty="0" smtClean="0"/>
              <a:t>of </a:t>
            </a:r>
            <a:r>
              <a:rPr lang="en-US" dirty="0"/>
              <a:t>an applicant’s name </a:t>
            </a:r>
            <a:r>
              <a:rPr lang="en-US" dirty="0" smtClean="0"/>
              <a:t>– quicker </a:t>
            </a:r>
            <a:r>
              <a:rPr lang="en-US" dirty="0"/>
              <a:t>and efficient.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47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Kansas BGS System Share with Child Care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2D543-5F4B-49B1-804D-4C6B7EE4FD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509016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solidFill>
                  <a:srgbClr val="5A8B25"/>
                </a:solidFill>
              </a:rPr>
              <a:t>How it all started</a:t>
            </a:r>
          </a:p>
          <a:p>
            <a:pPr lvl="1"/>
            <a:r>
              <a:rPr lang="en-US" dirty="0" smtClean="0"/>
              <a:t>KDADS awarded the NBCP Grant</a:t>
            </a:r>
          </a:p>
          <a:p>
            <a:pPr lvl="1"/>
            <a:r>
              <a:rPr lang="en-US" dirty="0" smtClean="0"/>
              <a:t>Child Care Block Grant changes</a:t>
            </a:r>
          </a:p>
          <a:p>
            <a:r>
              <a:rPr lang="en-US" sz="3400" dirty="0" smtClean="0">
                <a:solidFill>
                  <a:srgbClr val="5A8B25"/>
                </a:solidFill>
              </a:rPr>
              <a:t>Collaboration</a:t>
            </a:r>
          </a:p>
          <a:p>
            <a:pPr lvl="1"/>
            <a:r>
              <a:rPr lang="en-US" dirty="0" smtClean="0"/>
              <a:t>Who needs to be at the table</a:t>
            </a:r>
          </a:p>
          <a:p>
            <a:pPr lvl="1"/>
            <a:r>
              <a:rPr lang="en-US" dirty="0" smtClean="0"/>
              <a:t>What is the same / What is different</a:t>
            </a:r>
          </a:p>
          <a:p>
            <a:pPr lvl="1"/>
            <a:r>
              <a:rPr lang="en-US" dirty="0" smtClean="0"/>
              <a:t>How do we make it work</a:t>
            </a:r>
          </a:p>
          <a:p>
            <a:pPr lvl="2"/>
            <a:r>
              <a:rPr lang="en-US" dirty="0" smtClean="0"/>
              <a:t>Different disqualifiers</a:t>
            </a:r>
          </a:p>
          <a:p>
            <a:pPr lvl="2"/>
            <a:r>
              <a:rPr lang="en-US" dirty="0" smtClean="0"/>
              <a:t>Partitioning information</a:t>
            </a:r>
          </a:p>
          <a:p>
            <a:pPr lvl="2"/>
            <a:r>
              <a:rPr lang="en-US" dirty="0" smtClean="0"/>
              <a:t>User Acceptance Testing</a:t>
            </a:r>
          </a:p>
          <a:p>
            <a:pPr lvl="2"/>
            <a:r>
              <a:rPr lang="en-US" dirty="0" smtClean="0"/>
              <a:t>Who pays to host/support/maintain?</a:t>
            </a:r>
          </a:p>
          <a:p>
            <a:r>
              <a:rPr lang="en-US" sz="3400" dirty="0" smtClean="0">
                <a:solidFill>
                  <a:srgbClr val="5A8B25"/>
                </a:solidFill>
              </a:rPr>
              <a:t>Expected Benefits</a:t>
            </a:r>
          </a:p>
          <a:p>
            <a:pPr lvl="1"/>
            <a:r>
              <a:rPr lang="en-US" dirty="0" smtClean="0"/>
              <a:t>Cost Savings</a:t>
            </a:r>
          </a:p>
          <a:p>
            <a:pPr lvl="2"/>
            <a:r>
              <a:rPr lang="en-US" dirty="0" smtClean="0"/>
              <a:t>Maintaining one system versus two</a:t>
            </a:r>
          </a:p>
          <a:p>
            <a:pPr lvl="2"/>
            <a:r>
              <a:rPr lang="en-US" dirty="0" smtClean="0"/>
              <a:t>Requires only one access point for KBI</a:t>
            </a:r>
          </a:p>
          <a:p>
            <a:pPr lvl="1"/>
            <a:r>
              <a:rPr lang="en-US" dirty="0" smtClean="0"/>
              <a:t>Guiding the Future</a:t>
            </a:r>
          </a:p>
          <a:p>
            <a:pPr lvl="2"/>
            <a:r>
              <a:rPr lang="en-US" dirty="0" smtClean="0"/>
              <a:t>Reducing duplicative screening?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AEFFAA959A444B66D0BE175E80907" ma:contentTypeVersion="0" ma:contentTypeDescription="Create a new document." ma:contentTypeScope="" ma:versionID="061849c555ef6bd3e83d7508e608ac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78432-B6E4-4255-B692-0A9797AABF8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DE4A15D-7DD2-481D-BB33-5416742016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06A156-11C1-449C-A7C9-0D1684B8F75A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7F40FEA-F903-4CA2-B2C8-9A0993003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PIM Template</Template>
  <TotalTime>56888</TotalTime>
  <Words>639</Words>
  <Application>Microsoft Office PowerPoint</Application>
  <PresentationFormat>On-screen Show (4:3)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Origin</vt:lpstr>
      <vt:lpstr>1_Origin</vt:lpstr>
      <vt:lpstr>2_Origin</vt:lpstr>
      <vt:lpstr>Multi-Agency Sharing for State Background Screening Programs </vt:lpstr>
      <vt:lpstr>Multi-Agency Sharing</vt:lpstr>
      <vt:lpstr>Florida Clearinghouse</vt:lpstr>
      <vt:lpstr>PowerPoint Presentation</vt:lpstr>
      <vt:lpstr>Florida Clearinghouse</vt:lpstr>
      <vt:lpstr>Florida Clearinghouse</vt:lpstr>
      <vt:lpstr>Georgia High Risk Providers</vt:lpstr>
      <vt:lpstr>PowerPoint Presentation</vt:lpstr>
      <vt:lpstr>Kansas BGS System Share with Child Care</vt:lpstr>
      <vt:lpstr>Alaska Fingerprints from Rural Areas</vt:lpstr>
      <vt:lpstr>Multi-Agency Sharing</vt:lpstr>
    </vt:vector>
  </TitlesOfParts>
  <Company>The CNA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(Project Number)</dc:title>
  <dc:creator>Administrator</dc:creator>
  <cp:lastModifiedBy>CNA</cp:lastModifiedBy>
  <cp:revision>372</cp:revision>
  <cp:lastPrinted>2015-08-13T17:42:58Z</cp:lastPrinted>
  <dcterms:created xsi:type="dcterms:W3CDTF">2010-02-17T23:00:01Z</dcterms:created>
  <dcterms:modified xsi:type="dcterms:W3CDTF">2017-08-11T15:13:20Z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0x010100838AEFFAA959A444B66D0BE175E80907</vt:lpwstr>
  </property>
  <property fmtid="{D5CDD505-2E9C-101B-9397-08002B2CF9AE}" pid="3" name="Document_x0020_Type">
    <vt:lpwstr/>
  </property>
  <property fmtid="{D5CDD505-2E9C-101B-9397-08002B2CF9AE}" pid="4" name="Document Type">
    <vt:lpwstr/>
  </property>
</Properties>
</file>