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5"/>
    <p:sldMasterId id="2147483932" r:id="rId6"/>
  </p:sldMasterIdLst>
  <p:notesMasterIdLst>
    <p:notesMasterId r:id="rId15"/>
  </p:notesMasterIdLst>
  <p:handoutMasterIdLst>
    <p:handoutMasterId r:id="rId16"/>
  </p:handoutMasterIdLst>
  <p:sldIdLst>
    <p:sldId id="347" r:id="rId7"/>
    <p:sldId id="348" r:id="rId8"/>
    <p:sldId id="349" r:id="rId9"/>
    <p:sldId id="350" r:id="rId10"/>
    <p:sldId id="352" r:id="rId11"/>
    <p:sldId id="353" r:id="rId12"/>
    <p:sldId id="354" r:id="rId13"/>
    <p:sldId id="295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B" initials="EB" lastIdx="4" clrIdx="0"/>
  <p:cmAuthor id="1" name="robert fletcher" initials="rf" lastIdx="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8B25"/>
    <a:srgbClr val="127BC0"/>
    <a:srgbClr val="82C836"/>
    <a:srgbClr val="7CBF33"/>
    <a:srgbClr val="E7E7E9"/>
    <a:srgbClr val="DDDDDD"/>
    <a:srgbClr val="FE5450"/>
    <a:srgbClr val="525759"/>
    <a:srgbClr val="00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7" autoAdjust="0"/>
    <p:restoredTop sz="94201" autoAdjust="0"/>
  </p:normalViewPr>
  <p:slideViewPr>
    <p:cSldViewPr>
      <p:cViewPr>
        <p:scale>
          <a:sx n="95" d="100"/>
          <a:sy n="95" d="100"/>
        </p:scale>
        <p:origin x="-1356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-1015"/>
    </p:cViewPr>
  </p:sorterViewPr>
  <p:notesViewPr>
    <p:cSldViewPr>
      <p:cViewPr>
        <p:scale>
          <a:sx n="100" d="100"/>
          <a:sy n="100" d="100"/>
        </p:scale>
        <p:origin x="-1758" y="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9" tIns="45644" rIns="91289" bIns="45644" numCol="1" anchor="t" anchorCtr="0" compatLnSpc="1">
            <a:prstTxWarp prst="textNoShape">
              <a:avLst/>
            </a:prstTxWarp>
          </a:bodyPr>
          <a:lstStyle>
            <a:lvl1pPr defTabSz="912627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9" tIns="45644" rIns="91289" bIns="45644" numCol="1" anchor="t" anchorCtr="0" compatLnSpc="1">
            <a:prstTxWarp prst="textNoShape">
              <a:avLst/>
            </a:prstTxWarp>
          </a:bodyPr>
          <a:lstStyle>
            <a:lvl1pPr algn="r" defTabSz="912627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9" tIns="45644" rIns="91289" bIns="45644" numCol="1" anchor="b" anchorCtr="0" compatLnSpc="1">
            <a:prstTxWarp prst="textNoShape">
              <a:avLst/>
            </a:prstTxWarp>
          </a:bodyPr>
          <a:lstStyle>
            <a:lvl1pPr defTabSz="912627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9" tIns="45644" rIns="91289" bIns="45644" numCol="1" anchor="b" anchorCtr="0" compatLnSpc="1">
            <a:prstTxWarp prst="textNoShape">
              <a:avLst/>
            </a:prstTxWarp>
          </a:bodyPr>
          <a:lstStyle>
            <a:lvl1pPr algn="r" defTabSz="912627">
              <a:defRPr sz="1200">
                <a:latin typeface="Arial" charset="0"/>
              </a:defRPr>
            </a:lvl1pPr>
          </a:lstStyle>
          <a:p>
            <a:pPr>
              <a:defRPr/>
            </a:pPr>
            <a:fld id="{9192FBA9-89B2-4E4F-930E-BE8E47D1CDE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305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defTabSz="93180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algn="r" defTabSz="93180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6425"/>
            <a:ext cx="561022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defTabSz="93180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algn="r" defTabSz="931806">
              <a:defRPr sz="1200">
                <a:latin typeface="Arial" charset="0"/>
              </a:defRPr>
            </a:lvl1pPr>
          </a:lstStyle>
          <a:p>
            <a:pPr>
              <a:defRPr/>
            </a:pPr>
            <a:fld id="{F14B3C9D-5FBD-4D95-B951-3308F0424B3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2391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180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4B3C9D-5FBD-4D95-B951-3308F0424B3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3180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0205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4F7ABF7-9B2C-4345-905B-BC3CC08D2458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7427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6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en-US" dirty="0" smtClean="0"/>
              <a:t>to edit Master title style</a:t>
            </a:r>
            <a:endParaRPr kumimoji="0"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400">
                <a:solidFill>
                  <a:srgbClr val="00009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04875" y="6355080"/>
            <a:ext cx="7324725" cy="36576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	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765" y="900679"/>
            <a:ext cx="6696470" cy="1685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598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120" y="152400"/>
            <a:ext cx="642241" cy="685800"/>
          </a:xfrm>
          <a:prstGeom prst="rect">
            <a:avLst/>
          </a:prstGeom>
        </p:spPr>
      </p:pic>
      <p:sp>
        <p:nvSpPr>
          <p:cNvPr id="9" name="Straight Connector 8"/>
          <p:cNvSpPr>
            <a:spLocks noChangeShapeType="1"/>
          </p:cNvSpPr>
          <p:nvPr userDrawn="1"/>
        </p:nvSpPr>
        <p:spPr bwMode="auto">
          <a:xfrm>
            <a:off x="457200" y="990600"/>
            <a:ext cx="8229600" cy="0"/>
          </a:xfrm>
          <a:prstGeom prst="line">
            <a:avLst/>
          </a:prstGeom>
          <a:noFill/>
          <a:ln w="15875" cap="flat" cmpd="dbl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noFill/>
        </p:spPr>
        <p:txBody>
          <a:bodyPr>
            <a:normAutofit/>
          </a:bodyPr>
          <a:lstStyle>
            <a:lvl1pPr algn="ctr">
              <a:spcAft>
                <a:spcPts val="600"/>
              </a:spcAft>
              <a:defRPr sz="3200" b="1" baseline="0">
                <a:solidFill>
                  <a:srgbClr val="002A7E"/>
                </a:solidFill>
                <a:latin typeface="Century Gothic" panose="020B0502020202020204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 sz="2800" b="0" baseline="0">
                <a:solidFill>
                  <a:srgbClr val="002060"/>
                </a:solidFill>
                <a:latin typeface="Arial" panose="020B0604020202020204" pitchFamily="34" charset="0"/>
              </a:defRPr>
            </a:lvl1pPr>
            <a:lvl2pPr>
              <a:defRPr sz="2600" b="0" baseline="0">
                <a:solidFill>
                  <a:srgbClr val="002060"/>
                </a:solidFill>
                <a:latin typeface="Arial" panose="020B0604020202020204" pitchFamily="34" charset="0"/>
              </a:defRPr>
            </a:lvl2pPr>
            <a:lvl3pPr>
              <a:defRPr sz="2400" b="0">
                <a:solidFill>
                  <a:srgbClr val="002060"/>
                </a:solidFill>
                <a:latin typeface="Arial" panose="020B0604020202020204" pitchFamily="34" charset="0"/>
              </a:defRPr>
            </a:lvl3pPr>
            <a:lvl4pPr>
              <a:defRPr sz="2000" b="0">
                <a:solidFill>
                  <a:srgbClr val="002060"/>
                </a:solidFill>
                <a:latin typeface="Arial" panose="020B0604020202020204" pitchFamily="34" charset="0"/>
              </a:defRPr>
            </a:lvl4pPr>
            <a:lvl5pPr>
              <a:defRPr sz="1800" b="0">
                <a:solidFill>
                  <a:srgbClr val="002060"/>
                </a:solidFill>
                <a:latin typeface="Arial" panose="020B0604020202020204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3400" y="6332220"/>
            <a:ext cx="457200" cy="365760"/>
          </a:xfrm>
        </p:spPr>
        <p:txBody>
          <a:bodyPr/>
          <a:lstStyle>
            <a:lvl1pPr algn="ctr">
              <a:defRPr sz="1400">
                <a:solidFill>
                  <a:srgbClr val="002060"/>
                </a:solidFill>
              </a:defRPr>
            </a:lvl1pPr>
          </a:lstStyle>
          <a:p>
            <a:fld id="{6422D543-5F4B-49B1-804D-4C6B7EE4F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750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6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en-US" dirty="0" smtClean="0"/>
              <a:t>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400">
                <a:solidFill>
                  <a:srgbClr val="00009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04875" y="6355080"/>
            <a:ext cx="7324725" cy="36576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rgbClr val="00539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rgbClr val="92D05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rgbClr val="002060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rgbClr val="92D050"/>
          </a:solidFill>
          <a:ln w="6350" cap="rnd" cmpd="sng" algn="ctr">
            <a:solidFill>
              <a:srgbClr val="FFD70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765" y="457200"/>
            <a:ext cx="6696470" cy="1685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95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noFill/>
        </p:spPr>
        <p:txBody>
          <a:bodyPr>
            <a:normAutofit/>
          </a:bodyPr>
          <a:lstStyle>
            <a:lvl1pPr algn="ctr">
              <a:spcAft>
                <a:spcPts val="600"/>
              </a:spcAft>
              <a:defRPr sz="3200" b="1" baseline="0">
                <a:solidFill>
                  <a:srgbClr val="002A7E"/>
                </a:solidFill>
                <a:latin typeface="Century Gothic" panose="020B0502020202020204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332220"/>
            <a:ext cx="457200" cy="365760"/>
          </a:xfrm>
        </p:spPr>
        <p:txBody>
          <a:bodyPr/>
          <a:lstStyle>
            <a:lvl1pPr algn="ctr">
              <a:defRPr sz="1400">
                <a:solidFill>
                  <a:srgbClr val="3366CC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22D543-5F4B-49B1-804D-4C6B7EE4FD9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3366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 sz="2800" b="0" baseline="0">
                <a:solidFill>
                  <a:srgbClr val="002060"/>
                </a:solidFill>
                <a:latin typeface="Arial" panose="020B0604020202020204" pitchFamily="34" charset="0"/>
              </a:defRPr>
            </a:lvl1pPr>
            <a:lvl2pPr>
              <a:defRPr sz="2600" b="0" baseline="0">
                <a:solidFill>
                  <a:srgbClr val="002060"/>
                </a:solidFill>
                <a:latin typeface="Arial" panose="020B0604020202020204" pitchFamily="34" charset="0"/>
              </a:defRPr>
            </a:lvl2pPr>
            <a:lvl3pPr>
              <a:defRPr sz="2400" b="0">
                <a:solidFill>
                  <a:srgbClr val="002060"/>
                </a:solidFill>
                <a:latin typeface="Arial" panose="020B0604020202020204" pitchFamily="34" charset="0"/>
              </a:defRPr>
            </a:lvl3pPr>
            <a:lvl4pPr>
              <a:defRPr sz="2000" b="0">
                <a:solidFill>
                  <a:srgbClr val="002060"/>
                </a:solidFill>
                <a:latin typeface="Arial" panose="020B0604020202020204" pitchFamily="34" charset="0"/>
              </a:defRPr>
            </a:lvl4pPr>
            <a:lvl5pPr>
              <a:defRPr sz="1800" b="0">
                <a:solidFill>
                  <a:srgbClr val="002060"/>
                </a:solidFill>
                <a:latin typeface="Arial" panose="020B0604020202020204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120" y="152400"/>
            <a:ext cx="642241" cy="685800"/>
          </a:xfrm>
          <a:prstGeom prst="rect">
            <a:avLst/>
          </a:prstGeom>
        </p:spPr>
      </p:pic>
      <p:sp>
        <p:nvSpPr>
          <p:cNvPr id="9" name="Straight Connector 8"/>
          <p:cNvSpPr>
            <a:spLocks noChangeShapeType="1"/>
          </p:cNvSpPr>
          <p:nvPr userDrawn="1"/>
        </p:nvSpPr>
        <p:spPr bwMode="auto">
          <a:xfrm>
            <a:off x="457200" y="990600"/>
            <a:ext cx="8229600" cy="0"/>
          </a:xfrm>
          <a:prstGeom prst="line">
            <a:avLst/>
          </a:prstGeom>
          <a:noFill/>
          <a:ln w="15875" cap="flat" cmpd="dbl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136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22D543-5F4B-49B1-804D-4C6B7EE4FD9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072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22D543-5F4B-49B1-804D-4C6B7EE4FD9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45537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71551" y="152400"/>
            <a:ext cx="6877049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229600" y="6363466"/>
            <a:ext cx="472082" cy="34925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422D543-5F4B-49B1-804D-4C6B7EE4FD96}" type="slidenum">
              <a:rPr lang="en-US" smtClean="0">
                <a:solidFill>
                  <a:srgbClr val="464653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rgbClr val="E7C92B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Gill Sans MT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54"/>
          <a:stretch/>
        </p:blipFill>
        <p:spPr>
          <a:xfrm>
            <a:off x="7924800" y="478134"/>
            <a:ext cx="997750" cy="337458"/>
          </a:xfrm>
          <a:prstGeom prst="rect">
            <a:avLst/>
          </a:prstGeom>
        </p:spPr>
      </p:pic>
      <p:pic>
        <p:nvPicPr>
          <p:cNvPr id="15" name="Picture 1" descr="image003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0292"/>
            <a:ext cx="666751" cy="653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457200" y="6353175"/>
            <a:ext cx="8229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2016 			   NBCP 6</a:t>
            </a:r>
            <a:r>
              <a:rPr lang="en-US" sz="12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Annual Training Meeting		</a:t>
            </a:r>
          </a:p>
        </p:txBody>
      </p:sp>
    </p:spTree>
    <p:extLst>
      <p:ext uri="{BB962C8B-B14F-4D97-AF65-F5344CB8AC3E}">
        <p14:creationId xmlns:p14="http://schemas.microsoft.com/office/powerpoint/2010/main" val="196841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rgbClr val="005392"/>
        </a:buClr>
        <a:buSzPct val="76000"/>
        <a:buFont typeface="Wingdings 3"/>
        <a:buChar char="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rgbClr val="E7C92B"/>
        </a:buClr>
        <a:buSzPct val="76000"/>
        <a:buFont typeface="Wingdings 3"/>
        <a:buChar char="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71551" y="152400"/>
            <a:ext cx="6877049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229600" y="6363466"/>
            <a:ext cx="472082" cy="34925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22D543-5F4B-49B1-804D-4C6B7EE4FD9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rgbClr val="E7C92B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54"/>
          <a:stretch/>
        </p:blipFill>
        <p:spPr>
          <a:xfrm>
            <a:off x="7924800" y="478134"/>
            <a:ext cx="997750" cy="337458"/>
          </a:xfrm>
          <a:prstGeom prst="rect">
            <a:avLst/>
          </a:prstGeom>
        </p:spPr>
      </p:pic>
      <p:pic>
        <p:nvPicPr>
          <p:cNvPr id="15" name="Picture 1" descr="image003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0292"/>
            <a:ext cx="666751" cy="653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457200" y="6353175"/>
            <a:ext cx="8229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May 2016 			   NBCP 6</a:t>
            </a:r>
            <a:r>
              <a:rPr kumimoji="0" lang="en-US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Annual Training Meeting		</a:t>
            </a:r>
          </a:p>
        </p:txBody>
      </p:sp>
    </p:spTree>
    <p:extLst>
      <p:ext uri="{BB962C8B-B14F-4D97-AF65-F5344CB8AC3E}">
        <p14:creationId xmlns:p14="http://schemas.microsoft.com/office/powerpoint/2010/main" val="3002238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rgbClr val="005392"/>
        </a:buClr>
        <a:buSzPct val="76000"/>
        <a:buFont typeface="Wingdings 3"/>
        <a:buChar char="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rgbClr val="E7C92B"/>
        </a:buClr>
        <a:buSzPct val="76000"/>
        <a:buFont typeface="Wingdings 3"/>
        <a:buChar char="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62000" y="3733800"/>
            <a:ext cx="7467600" cy="990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 </a:t>
            </a:r>
            <a:r>
              <a:rPr lang="en-US" sz="2400" b="1" dirty="0"/>
              <a:t>Introduction to the National Background Check Program: </a:t>
            </a:r>
            <a:r>
              <a:rPr lang="en-US" sz="2400" b="1"/>
              <a:t>Statewide </a:t>
            </a:r>
            <a:r>
              <a:rPr lang="en-US" sz="2400" b="1" smtClean="0"/>
              <a:t>Pre-Employment </a:t>
            </a:r>
            <a:r>
              <a:rPr lang="en-US" sz="2400" b="1" dirty="0"/>
              <a:t>Screening for LTC </a:t>
            </a:r>
            <a:r>
              <a:rPr lang="en-US" sz="2400" b="1" dirty="0" smtClean="0"/>
              <a:t>Workers</a:t>
            </a:r>
            <a:endParaRPr lang="en-US" sz="32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066800" y="5181600"/>
            <a:ext cx="7162800" cy="381000"/>
          </a:xfrm>
        </p:spPr>
        <p:txBody>
          <a:bodyPr>
            <a:noAutofit/>
          </a:bodyPr>
          <a:lstStyle/>
          <a:p>
            <a:pPr algn="just"/>
            <a:r>
              <a:rPr lang="en-US" sz="2000" b="1" dirty="0" smtClean="0"/>
              <a:t>James </a:t>
            </a:r>
            <a:r>
              <a:rPr lang="en-US" sz="2000" b="1" dirty="0"/>
              <a:t>Joslin, OK; Alex Netten, ME; Meghan Shears, </a:t>
            </a:r>
            <a:r>
              <a:rPr lang="en-US" sz="2000" b="1" dirty="0" smtClean="0"/>
              <a:t>WV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332538"/>
            <a:ext cx="457200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22D543-5F4B-49B1-804D-4C6B7EE4FD9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2228671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AHFSA Annual Conference</a:t>
            </a:r>
          </a:p>
          <a:p>
            <a:pPr algn="ctr"/>
            <a:r>
              <a:rPr lang="en-US" sz="2400" dirty="0" smtClean="0">
                <a:latin typeface="+mn-lt"/>
              </a:rPr>
              <a:t>Background Screening Interest Track</a:t>
            </a:r>
          </a:p>
          <a:p>
            <a:pPr algn="ctr"/>
            <a:r>
              <a:rPr lang="en-US" sz="2400" dirty="0" smtClean="0">
                <a:latin typeface="+mn-lt"/>
              </a:rPr>
              <a:t>August 21-23, 2017 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9487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76200"/>
            <a:ext cx="8686800" cy="990600"/>
          </a:xfrm>
        </p:spPr>
        <p:txBody>
          <a:bodyPr>
            <a:normAutofit/>
          </a:bodyPr>
          <a:lstStyle/>
          <a:p>
            <a:pPr algn="l"/>
            <a:r>
              <a:rPr lang="en-US" sz="2100" dirty="0" smtClean="0"/>
              <a:t>Introduction </a:t>
            </a:r>
            <a:r>
              <a:rPr lang="en-US" sz="2100" dirty="0"/>
              <a:t>to the National Background Check </a:t>
            </a:r>
            <a:r>
              <a:rPr lang="en-US" sz="2100" dirty="0" smtClean="0"/>
              <a:t>Program:</a:t>
            </a:r>
            <a:br>
              <a:rPr lang="en-US" sz="2100" dirty="0" smtClean="0"/>
            </a:br>
            <a:r>
              <a:rPr lang="en-US" sz="2100" dirty="0" smtClean="0"/>
              <a:t>Statewide </a:t>
            </a:r>
            <a:r>
              <a:rPr lang="en-US" sz="2100" dirty="0"/>
              <a:t>Pre-employment Screening for LTC Workers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u="sng" dirty="0" smtClean="0"/>
              <a:t>Objective</a:t>
            </a:r>
            <a:r>
              <a:rPr lang="en-US" dirty="0" smtClean="0"/>
              <a:t>: This session will convey the status of the Grant Program and the National Forum, and introduce State pre-employment screening program activities for the states of Maine and West Virginia.  </a:t>
            </a:r>
          </a:p>
          <a:p>
            <a:r>
              <a:rPr lang="en-US" u="sng" dirty="0" smtClean="0"/>
              <a:t>Questions from interested States</a:t>
            </a:r>
            <a:r>
              <a:rPr lang="en-US" dirty="0" smtClean="0"/>
              <a:t>: Our conference goal is dialog. In this session, representatives from interested States are encouraged to ask questions; describe their challenges for efficiency and equity; and exchange information.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10C2AC-D77A-411A-8AF8-B868A723A264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69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686800" cy="9906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Status </a:t>
            </a:r>
            <a:r>
              <a:rPr lang="en-US" sz="2800" dirty="0"/>
              <a:t>of the CMS Grant Program and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the </a:t>
            </a:r>
            <a:r>
              <a:rPr lang="en-US" sz="2800" dirty="0"/>
              <a:t>National </a:t>
            </a:r>
            <a:r>
              <a:rPr lang="en-US" sz="2800" dirty="0" smtClean="0"/>
              <a:t>Forum for Background Checks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CMS Grant Program Status</a:t>
            </a:r>
          </a:p>
          <a:p>
            <a:pPr lvl="0"/>
            <a:r>
              <a:rPr lang="en-US" dirty="0" smtClean="0"/>
              <a:t>National Forum Status</a:t>
            </a:r>
          </a:p>
          <a:p>
            <a:pPr lvl="1"/>
            <a:r>
              <a:rPr lang="en-US" dirty="0" smtClean="0"/>
              <a:t>History/origination, Vision, Mission </a:t>
            </a:r>
          </a:p>
          <a:p>
            <a:pPr lvl="1"/>
            <a:r>
              <a:rPr lang="en-US" dirty="0" smtClean="0"/>
              <a:t>Membership</a:t>
            </a:r>
          </a:p>
          <a:p>
            <a:pPr lvl="1"/>
            <a:r>
              <a:rPr lang="en-US" dirty="0" smtClean="0"/>
              <a:t>Activities &amp; Initiatives</a:t>
            </a:r>
          </a:p>
          <a:p>
            <a:pPr lvl="2"/>
            <a:r>
              <a:rPr lang="en-US" dirty="0"/>
              <a:t>Task 1: Establish Communication </a:t>
            </a:r>
            <a:r>
              <a:rPr lang="en-US" dirty="0" smtClean="0"/>
              <a:t>Infrastructure</a:t>
            </a:r>
            <a:endParaRPr lang="en-US" dirty="0"/>
          </a:p>
          <a:p>
            <a:pPr lvl="2"/>
            <a:r>
              <a:rPr lang="en-US" dirty="0"/>
              <a:t>Task 2: Develop </a:t>
            </a:r>
            <a:r>
              <a:rPr lang="en-US" dirty="0" smtClean="0"/>
              <a:t>Library </a:t>
            </a:r>
            <a:endParaRPr lang="en-US" dirty="0"/>
          </a:p>
          <a:p>
            <a:pPr lvl="2"/>
            <a:r>
              <a:rPr lang="en-US" dirty="0"/>
              <a:t>Task 3: Expand Data Sharing Among States</a:t>
            </a:r>
          </a:p>
          <a:p>
            <a:pPr lvl="2"/>
            <a:r>
              <a:rPr lang="en-US" dirty="0"/>
              <a:t>Task 4: Develop contract templates or a multi-State contract vehicle for technical services</a:t>
            </a:r>
          </a:p>
          <a:p>
            <a:pPr lvl="2"/>
            <a:r>
              <a:rPr lang="en-US" dirty="0"/>
              <a:t>Task 5: Advocacy for more effective, efficient, and equitable background checks to protect vulnerable </a:t>
            </a:r>
            <a:r>
              <a:rPr lang="en-US" dirty="0" smtClean="0"/>
              <a:t>populations</a:t>
            </a:r>
          </a:p>
          <a:p>
            <a:pPr lvl="2"/>
            <a:r>
              <a:rPr lang="en-US" dirty="0"/>
              <a:t>Task 6: Identify, Organize, and Participate in Forum meetings and other relevant conferences</a:t>
            </a:r>
          </a:p>
          <a:p>
            <a:pPr lvl="1"/>
            <a:r>
              <a:rPr lang="en-US" dirty="0"/>
              <a:t>CNA Support</a:t>
            </a:r>
          </a:p>
          <a:p>
            <a:pPr lvl="1"/>
            <a:r>
              <a:rPr lang="en-US" dirty="0" smtClean="0"/>
              <a:t>Future Forum Plans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10C2AC-D77A-411A-8AF8-B868A723A264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977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9144000" cy="6858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Maine: Alex Netten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we decided to pursue a grant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Maine is very rural</a:t>
            </a:r>
          </a:p>
          <a:p>
            <a:pPr lvl="1">
              <a:buClr>
                <a:schemeClr val="tx1"/>
              </a:buClr>
            </a:pPr>
            <a:endParaRPr lang="en-US" dirty="0" smtClean="0"/>
          </a:p>
          <a:p>
            <a:pPr lvl="1">
              <a:buClr>
                <a:schemeClr val="tx1"/>
              </a:buClr>
            </a:pPr>
            <a:r>
              <a:rPr lang="en-US" dirty="0" smtClean="0"/>
              <a:t>Oldest state in the country</a:t>
            </a:r>
          </a:p>
          <a:p>
            <a:pPr lvl="2">
              <a:buClr>
                <a:schemeClr val="tx1"/>
              </a:buClr>
            </a:pPr>
            <a:r>
              <a:rPr lang="en-US" dirty="0" smtClean="0"/>
              <a:t>Aged 65+:</a:t>
            </a:r>
          </a:p>
          <a:p>
            <a:pPr lvl="3">
              <a:buClr>
                <a:schemeClr val="tx1"/>
              </a:buClr>
            </a:pPr>
            <a:r>
              <a:rPr lang="en-US" dirty="0" smtClean="0"/>
              <a:t>2010 15.9%           </a:t>
            </a:r>
          </a:p>
          <a:p>
            <a:pPr lvl="3">
              <a:buClr>
                <a:schemeClr val="tx1"/>
              </a:buClr>
            </a:pPr>
            <a:r>
              <a:rPr lang="en-US" dirty="0" smtClean="0"/>
              <a:t>2016 </a:t>
            </a:r>
            <a:r>
              <a:rPr lang="en-US" dirty="0"/>
              <a:t>19.4</a:t>
            </a:r>
            <a:r>
              <a:rPr lang="en-US" dirty="0" smtClean="0"/>
              <a:t>%</a:t>
            </a:r>
          </a:p>
          <a:p>
            <a:pPr lvl="1">
              <a:buClr>
                <a:schemeClr val="tx1"/>
              </a:buClr>
            </a:pPr>
            <a:endParaRPr lang="en-US" dirty="0" smtClean="0"/>
          </a:p>
          <a:p>
            <a:pPr lvl="1">
              <a:buClr>
                <a:schemeClr val="tx1"/>
              </a:buClr>
            </a:pPr>
            <a:r>
              <a:rPr lang="en-US" dirty="0" smtClean="0"/>
              <a:t>No BGC standards in state</a:t>
            </a:r>
          </a:p>
          <a:p>
            <a:pPr lvl="2">
              <a:buClr>
                <a:schemeClr val="tx1"/>
              </a:buClr>
            </a:pPr>
            <a:r>
              <a:rPr lang="en-US" dirty="0" smtClean="0"/>
              <a:t>2011 survey</a:t>
            </a:r>
          </a:p>
          <a:p>
            <a:pPr lvl="3">
              <a:buClr>
                <a:schemeClr val="tx1"/>
              </a:buClr>
            </a:pPr>
            <a:r>
              <a:rPr lang="en-US" dirty="0" smtClean="0"/>
              <a:t>Criminal history 73%</a:t>
            </a:r>
          </a:p>
          <a:p>
            <a:pPr lvl="3">
              <a:buClr>
                <a:schemeClr val="tx1"/>
              </a:buClr>
            </a:pPr>
            <a:r>
              <a:rPr lang="en-US" dirty="0" smtClean="0"/>
              <a:t>Professional licensing 37%</a:t>
            </a:r>
          </a:p>
          <a:p>
            <a:pPr lvl="3">
              <a:buClr>
                <a:schemeClr val="tx1"/>
              </a:buClr>
            </a:pPr>
            <a:r>
              <a:rPr lang="en-US" dirty="0" smtClean="0"/>
              <a:t>OIG 48%</a:t>
            </a:r>
            <a:endParaRPr lang="en-US" dirty="0"/>
          </a:p>
          <a:p>
            <a:pPr lvl="2">
              <a:buClr>
                <a:schemeClr val="tx1"/>
              </a:buClr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D543-5F4B-49B1-804D-4C6B7EE4FD9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05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9144000" cy="685800"/>
          </a:xfrm>
        </p:spPr>
        <p:txBody>
          <a:bodyPr/>
          <a:lstStyle/>
          <a:p>
            <a:pPr algn="l"/>
            <a:r>
              <a:rPr lang="en-US" dirty="0"/>
              <a:t>Maine: Alex Netten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819400"/>
          </a:xfrm>
        </p:spPr>
        <p:txBody>
          <a:bodyPr>
            <a:normAutofit/>
          </a:bodyPr>
          <a:lstStyle/>
          <a:p>
            <a:r>
              <a:rPr lang="en-US" dirty="0"/>
              <a:t>How we decided to pursue a grant</a:t>
            </a:r>
          </a:p>
          <a:p>
            <a:pPr lvl="1">
              <a:buClr>
                <a:schemeClr val="tx1"/>
              </a:buClr>
            </a:pPr>
            <a:r>
              <a:rPr lang="en-US" sz="2000" dirty="0"/>
              <a:t>10 different </a:t>
            </a:r>
            <a:r>
              <a:rPr lang="en-US" sz="2000" dirty="0" smtClean="0"/>
              <a:t>departmentally separate data sources</a:t>
            </a:r>
            <a:endParaRPr lang="en-US" sz="2000" dirty="0"/>
          </a:p>
          <a:p>
            <a:pPr lvl="1">
              <a:buClr>
                <a:schemeClr val="tx1"/>
              </a:buClr>
            </a:pPr>
            <a:endParaRPr lang="en-US" dirty="0" smtClean="0"/>
          </a:p>
          <a:p>
            <a:pPr lvl="1">
              <a:buClr>
                <a:schemeClr val="tx1"/>
              </a:buClr>
            </a:pPr>
            <a:endParaRPr lang="en-US" dirty="0"/>
          </a:p>
          <a:p>
            <a:pPr lvl="1">
              <a:buClr>
                <a:schemeClr val="tx1"/>
              </a:buClr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D543-5F4B-49B1-804D-4C6B7EE4FD9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90600" y="2209800"/>
            <a:ext cx="7467600" cy="2971800"/>
          </a:xfrm>
          <a:prstGeom prst="rect">
            <a:avLst/>
          </a:prstGeom>
        </p:spPr>
        <p:txBody>
          <a:bodyPr vert="horz" numCol="2">
            <a:normAutofit fontScale="550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rgbClr val="005392"/>
              </a:buClr>
              <a:buSzPct val="76000"/>
              <a:buFont typeface="Wingdings 3"/>
              <a:buChar char=""/>
              <a:defRPr kumimoji="0" sz="2800" b="0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rgbClr val="E7C92B"/>
              </a:buClr>
              <a:buSzPct val="76000"/>
              <a:buFont typeface="Wingdings 3"/>
              <a:buChar char=""/>
              <a:defRPr kumimoji="0" sz="2600" b="0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400" b="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2000" b="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800" b="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b="1" dirty="0" smtClean="0"/>
              <a:t>Division of Licensing and Certification</a:t>
            </a:r>
            <a:endParaRPr lang="en-US" dirty="0" smtClean="0"/>
          </a:p>
          <a:p>
            <a:pPr lvl="1" fontAlgn="auto">
              <a:spcAft>
                <a:spcPts val="0"/>
              </a:spcAft>
            </a:pPr>
            <a:r>
              <a:rPr lang="en-US" i="1" dirty="0" smtClean="0"/>
              <a:t>Certified Nurse Aide Registry</a:t>
            </a:r>
            <a:endParaRPr lang="en-US" dirty="0" smtClean="0"/>
          </a:p>
          <a:p>
            <a:pPr lvl="1" fontAlgn="auto">
              <a:spcAft>
                <a:spcPts val="0"/>
              </a:spcAft>
            </a:pPr>
            <a:r>
              <a:rPr lang="en-US" i="1" dirty="0" smtClean="0"/>
              <a:t>Direct Care Worker Registry </a:t>
            </a:r>
            <a:endParaRPr lang="en-US" dirty="0" smtClean="0"/>
          </a:p>
          <a:p>
            <a:pPr lvl="1" fontAlgn="auto">
              <a:spcAft>
                <a:spcPts val="0"/>
              </a:spcAft>
            </a:pPr>
            <a:r>
              <a:rPr lang="en-US" i="1" dirty="0" smtClean="0"/>
              <a:t>Facility Licensing Management Systems</a:t>
            </a:r>
            <a:endParaRPr lang="en-US" dirty="0" smtClean="0"/>
          </a:p>
          <a:p>
            <a:pPr fontAlgn="auto">
              <a:spcAft>
                <a:spcPts val="0"/>
              </a:spcAft>
            </a:pPr>
            <a:r>
              <a:rPr lang="en-US" b="1" dirty="0" smtClean="0"/>
              <a:t>Office of Aging and Disability Services</a:t>
            </a:r>
            <a:endParaRPr lang="en-US" dirty="0" smtClean="0"/>
          </a:p>
          <a:p>
            <a:pPr lvl="1" fontAlgn="auto">
              <a:spcAft>
                <a:spcPts val="0"/>
              </a:spcAft>
            </a:pPr>
            <a:r>
              <a:rPr lang="en-US" i="1" dirty="0" smtClean="0"/>
              <a:t>Adult Abuse Registry</a:t>
            </a:r>
            <a:endParaRPr lang="en-US" dirty="0" smtClean="0"/>
          </a:p>
          <a:p>
            <a:pPr fontAlgn="auto">
              <a:spcAft>
                <a:spcPts val="0"/>
              </a:spcAft>
            </a:pPr>
            <a:r>
              <a:rPr lang="en-US" b="1" dirty="0" smtClean="0"/>
              <a:t>Office of Child and Family Services</a:t>
            </a:r>
            <a:endParaRPr lang="en-US" dirty="0" smtClean="0"/>
          </a:p>
          <a:p>
            <a:pPr lvl="1" fontAlgn="auto">
              <a:spcAft>
                <a:spcPts val="0"/>
              </a:spcAft>
            </a:pPr>
            <a:r>
              <a:rPr lang="en-US" i="1" dirty="0" smtClean="0"/>
              <a:t>Child Abuse Registry</a:t>
            </a:r>
            <a:endParaRPr lang="en-US" dirty="0" smtClean="0"/>
          </a:p>
          <a:p>
            <a:pPr fontAlgn="auto">
              <a:spcAft>
                <a:spcPts val="0"/>
              </a:spcAft>
            </a:pPr>
            <a:endParaRPr lang="en-US" b="1" dirty="0" smtClean="0"/>
          </a:p>
          <a:p>
            <a:pPr fontAlgn="auto">
              <a:spcAft>
                <a:spcPts val="0"/>
              </a:spcAft>
            </a:pPr>
            <a:r>
              <a:rPr lang="en-US" b="1" dirty="0" smtClean="0"/>
              <a:t>Maine State Bureau of Identification</a:t>
            </a:r>
            <a:endParaRPr lang="en-US" dirty="0" smtClean="0"/>
          </a:p>
          <a:p>
            <a:pPr lvl="1" fontAlgn="auto">
              <a:spcAft>
                <a:spcPts val="0"/>
              </a:spcAft>
            </a:pPr>
            <a:r>
              <a:rPr lang="en-US" sz="2500" i="1" dirty="0"/>
              <a:t>Sex Offender Registry </a:t>
            </a:r>
          </a:p>
          <a:p>
            <a:pPr lvl="1" fontAlgn="auto">
              <a:spcAft>
                <a:spcPts val="0"/>
              </a:spcAft>
            </a:pPr>
            <a:r>
              <a:rPr lang="en-US" sz="2500" i="1" dirty="0"/>
              <a:t>Criminal History Record Information System</a:t>
            </a:r>
          </a:p>
          <a:p>
            <a:pPr lvl="1" fontAlgn="auto">
              <a:spcAft>
                <a:spcPts val="0"/>
              </a:spcAft>
            </a:pPr>
            <a:r>
              <a:rPr lang="en-US" sz="2500" i="1" dirty="0"/>
              <a:t>Automated Fingerprint Identification System</a:t>
            </a:r>
          </a:p>
          <a:p>
            <a:pPr fontAlgn="auto">
              <a:spcAft>
                <a:spcPts val="0"/>
              </a:spcAft>
            </a:pPr>
            <a:r>
              <a:rPr lang="en-US" b="1" dirty="0" smtClean="0"/>
              <a:t>Office of Professional and Financial Regulation</a:t>
            </a:r>
            <a:endParaRPr lang="en-US" dirty="0" smtClean="0"/>
          </a:p>
          <a:p>
            <a:pPr lvl="1" fontAlgn="auto">
              <a:spcAft>
                <a:spcPts val="0"/>
              </a:spcAft>
            </a:pPr>
            <a:r>
              <a:rPr lang="en-US" sz="2500" i="1" dirty="0"/>
              <a:t>Agency Licensing and Management System</a:t>
            </a:r>
          </a:p>
          <a:p>
            <a:pPr fontAlgn="auto">
              <a:spcAft>
                <a:spcPts val="0"/>
              </a:spcAft>
            </a:pPr>
            <a:r>
              <a:rPr lang="en-US" b="1" dirty="0" smtClean="0"/>
              <a:t>AG’s Office, Division of Audit, Office of Program Integrity</a:t>
            </a:r>
            <a:endParaRPr lang="en-US" dirty="0" smtClean="0"/>
          </a:p>
          <a:p>
            <a:pPr lvl="1" fontAlgn="auto">
              <a:spcAft>
                <a:spcPts val="0"/>
              </a:spcAft>
            </a:pPr>
            <a:r>
              <a:rPr lang="en-US" sz="2500" i="1" dirty="0"/>
              <a:t>Maine’s Excluded Providers List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25116" y="5105400"/>
            <a:ext cx="8229600" cy="1143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rgbClr val="005392"/>
              </a:buClr>
              <a:buSzPct val="76000"/>
              <a:buFont typeface="Wingdings 3"/>
              <a:buChar char=""/>
              <a:defRPr kumimoji="0" sz="2800" b="0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rgbClr val="E7C92B"/>
              </a:buClr>
              <a:buSzPct val="76000"/>
              <a:buFont typeface="Wingdings 3"/>
              <a:buChar char=""/>
              <a:defRPr kumimoji="0" sz="2600" b="0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400" b="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2000" b="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800" b="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auto">
              <a:spcAft>
                <a:spcPts val="0"/>
              </a:spcAft>
              <a:buClr>
                <a:schemeClr val="tx1"/>
              </a:buClr>
            </a:pPr>
            <a:r>
              <a:rPr lang="en-US" sz="2000" dirty="0" smtClean="0"/>
              <a:t>Maine decided it needed help to identify the efficient, effective, and economical procedures necessary to conduct background checks on prospective workers</a:t>
            </a:r>
          </a:p>
          <a:p>
            <a:pPr lvl="1" fontAlgn="auto">
              <a:spcAft>
                <a:spcPts val="0"/>
              </a:spcAft>
              <a:buClr>
                <a:schemeClr val="tx1"/>
              </a:buClr>
            </a:pPr>
            <a:endParaRPr lang="en-US" dirty="0" smtClean="0"/>
          </a:p>
          <a:p>
            <a:pPr lvl="1" fontAlgn="auto">
              <a:spcAft>
                <a:spcPts val="0"/>
              </a:spcAft>
              <a:buClr>
                <a:schemeClr val="tx1"/>
              </a:buClr>
            </a:pPr>
            <a:endParaRPr lang="en-US" dirty="0" smtClean="0"/>
          </a:p>
          <a:p>
            <a:pPr lvl="1" fontAlgn="auto">
              <a:spcAft>
                <a:spcPts val="0"/>
              </a:spcAft>
              <a:buClr>
                <a:schemeClr val="tx1"/>
              </a:buClr>
            </a:pPr>
            <a:endParaRPr lang="en-US" dirty="0" smtClean="0"/>
          </a:p>
          <a:p>
            <a:pPr lvl="1" fontAlgn="auto">
              <a:spcAft>
                <a:spcPts val="0"/>
              </a:spcAft>
              <a:buClr>
                <a:schemeClr val="tx1"/>
              </a:buClr>
            </a:pPr>
            <a:endParaRPr lang="en-US" dirty="0" smtClean="0"/>
          </a:p>
          <a:p>
            <a:pPr fontAlgn="auto">
              <a:spcAft>
                <a:spcPts val="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25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9144000" cy="685800"/>
          </a:xfrm>
        </p:spPr>
        <p:txBody>
          <a:bodyPr/>
          <a:lstStyle/>
          <a:p>
            <a:pPr algn="l"/>
            <a:r>
              <a:rPr lang="en-US" dirty="0"/>
              <a:t>Maine: Alex Netten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Grant Initiatives</a:t>
            </a:r>
          </a:p>
          <a:p>
            <a:pPr lvl="1">
              <a:buClrTx/>
            </a:pPr>
            <a:r>
              <a:rPr lang="en-US" dirty="0" smtClean="0"/>
              <a:t>Authorizing legislation included childcare as part of mandated users of Maine Background Check Center (MBCC)</a:t>
            </a:r>
          </a:p>
          <a:p>
            <a:pPr lvl="1">
              <a:buClrTx/>
            </a:pPr>
            <a:endParaRPr lang="en-US" dirty="0" smtClean="0"/>
          </a:p>
          <a:p>
            <a:pPr lvl="1">
              <a:buClrTx/>
            </a:pPr>
            <a:r>
              <a:rPr lang="en-US" dirty="0"/>
              <a:t>P</a:t>
            </a:r>
            <a:r>
              <a:rPr lang="en-US" dirty="0" smtClean="0"/>
              <a:t>rotect growing elderly </a:t>
            </a:r>
            <a:r>
              <a:rPr lang="en-US" dirty="0"/>
              <a:t>population </a:t>
            </a:r>
            <a:r>
              <a:rPr lang="en-US" dirty="0" smtClean="0"/>
              <a:t>and children while at the same time </a:t>
            </a:r>
            <a:r>
              <a:rPr lang="en-US" dirty="0"/>
              <a:t>expand workforce opportunities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D543-5F4B-49B1-804D-4C6B7EE4FD9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69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9144000" cy="6858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West Virginia: Meghan Shears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we decided to pursue a grant</a:t>
            </a:r>
          </a:p>
          <a:p>
            <a:pPr lvl="1"/>
            <a:r>
              <a:rPr lang="en-US" dirty="0" smtClean="0"/>
              <a:t>Grant would give WV the ability to begin standardizing background check requirements</a:t>
            </a:r>
          </a:p>
          <a:p>
            <a:pPr marL="274320" lvl="1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Grant Initiatives</a:t>
            </a:r>
          </a:p>
          <a:p>
            <a:pPr lvl="1"/>
            <a:r>
              <a:rPr lang="en-US" dirty="0" smtClean="0"/>
              <a:t>Streamline prescreening/background check process</a:t>
            </a:r>
          </a:p>
          <a:p>
            <a:pPr lvl="1"/>
            <a:r>
              <a:rPr lang="en-US" dirty="0" smtClean="0"/>
              <a:t>Grow partnership with the WV State Police</a:t>
            </a:r>
          </a:p>
          <a:p>
            <a:pPr lvl="1"/>
            <a:r>
              <a:rPr lang="en-US" dirty="0" smtClean="0"/>
              <a:t>Rap Back</a:t>
            </a:r>
          </a:p>
          <a:p>
            <a:pPr lvl="1"/>
            <a:r>
              <a:rPr lang="en-US" dirty="0" smtClean="0"/>
              <a:t>Standardize background check requirements within LTC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D543-5F4B-49B1-804D-4C6B7EE4FD9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711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-228600" y="304800"/>
            <a:ext cx="9144000" cy="685800"/>
          </a:xfrm>
        </p:spPr>
        <p:txBody>
          <a:bodyPr>
            <a:noAutofit/>
          </a:bodyPr>
          <a:lstStyle/>
          <a:p>
            <a:pPr algn="ctr"/>
            <a:r>
              <a:rPr lang="en-US" altLang="en-US" sz="4400" i="1" dirty="0">
                <a:solidFill>
                  <a:srgbClr val="127BC0"/>
                </a:solidFill>
                <a:ea typeface="ＭＳ Ｐゴシック" pitchFamily="34" charset="-128"/>
              </a:rPr>
              <a:t> </a:t>
            </a:r>
            <a:r>
              <a:rPr lang="en-US" altLang="en-US" sz="4400" i="1" dirty="0" smtClean="0">
                <a:solidFill>
                  <a:srgbClr val="127BC0"/>
                </a:solidFill>
                <a:ea typeface="ＭＳ Ｐゴシック" pitchFamily="34" charset="-128"/>
              </a:rPr>
              <a:t>Questions from States?</a:t>
            </a:r>
            <a:endParaRPr lang="en-US" altLang="en-US" sz="4400" i="1" dirty="0">
              <a:solidFill>
                <a:srgbClr val="127BC0"/>
              </a:solidFill>
              <a:ea typeface="ＭＳ Ｐゴシック" pitchFamily="34" charset="-128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rgbClr val="52575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rgbClr val="52575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1600">
                <a:solidFill>
                  <a:srgbClr val="52575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Char char="–"/>
              <a:defRPr sz="1400">
                <a:solidFill>
                  <a:srgbClr val="525759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Char char="»"/>
              <a:defRPr sz="1200">
                <a:solidFill>
                  <a:srgbClr val="525759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rgbClr val="525759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rgbClr val="525759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rgbClr val="525759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rgbClr val="525759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6B49BA5F-CF73-48B2-9317-5B11B3DC02A7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4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1447800"/>
            <a:ext cx="62865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8AEFFAA959A444B66D0BE175E80907" ma:contentTypeVersion="0" ma:contentTypeDescription="Create a new document." ma:contentTypeScope="" ma:versionID="061849c555ef6bd3e83d7508e608ac9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E4A15D-7DD2-481D-BB33-54167420160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078432-B6E4-4255-B692-0A9797AABF84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4206A156-11C1-449C-A7C9-0D1684B8F75A}">
  <ds:schemaRefs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8456801C-3F7C-459C-913A-153B790684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PIM Template</Template>
  <TotalTime>47767</TotalTime>
  <Words>476</Words>
  <Application>Microsoft Office PowerPoint</Application>
  <PresentationFormat>On-screen Show (4:3)</PresentationFormat>
  <Paragraphs>87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Origin</vt:lpstr>
      <vt:lpstr>1_Origin</vt:lpstr>
      <vt:lpstr> Introduction to the National Background Check Program: Statewide Pre-Employment Screening for LTC Workers</vt:lpstr>
      <vt:lpstr>Introduction to the National Background Check Program: Statewide Pre-employment Screening for LTC Workers</vt:lpstr>
      <vt:lpstr>Status of the CMS Grant Program and  the National Forum for Background Checks</vt:lpstr>
      <vt:lpstr>Maine: Alex Netten</vt:lpstr>
      <vt:lpstr>Maine: Alex Netten</vt:lpstr>
      <vt:lpstr>Maine: Alex Netten</vt:lpstr>
      <vt:lpstr>West Virginia: Meghan Shears</vt:lpstr>
      <vt:lpstr> Questions from States?</vt:lpstr>
    </vt:vector>
  </TitlesOfParts>
  <Company>The CNA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 (Project Number)</dc:title>
  <dc:creator>Administrator</dc:creator>
  <cp:lastModifiedBy>CNA</cp:lastModifiedBy>
  <cp:revision>381</cp:revision>
  <cp:lastPrinted>2017-08-11T15:37:51Z</cp:lastPrinted>
  <dcterms:created xsi:type="dcterms:W3CDTF">2010-02-17T23:00:01Z</dcterms:created>
  <dcterms:modified xsi:type="dcterms:W3CDTF">2017-08-11T19:56:11Z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0x010100838AEFFAA959A444B66D0BE175E80907</vt:lpwstr>
  </property>
  <property fmtid="{D5CDD505-2E9C-101B-9397-08002B2CF9AE}" pid="3" name="Document_x0020_Type">
    <vt:lpwstr/>
  </property>
  <property fmtid="{D5CDD505-2E9C-101B-9397-08002B2CF9AE}" pid="4" name="Document Type">
    <vt:lpwstr/>
  </property>
</Properties>
</file>