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7.jpg" ContentType="image/jpe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28.jpg" ContentType="image/jpe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image36.jpg" ContentType="image/jpeg"/>
  <Override PartName="/ppt/notesSlides/notesSlide23.xml" ContentType="application/vnd.openxmlformats-officedocument.presentationml.notesSlide+xml"/>
  <Override PartName="/ppt/media/image37.jpg" ContentType="image/jpeg"/>
  <Override PartName="/ppt/media/image39.jpg" ContentType="image/jpeg"/>
  <Override PartName="/ppt/media/image40.jpg" ContentType="image/jpeg"/>
  <Override PartName="/ppt/media/image41.jpg" ContentType="image/jpe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45.jpg" ContentType="image/jpeg"/>
  <Override PartName="/ppt/media/image50.jpg" ContentType="image/jpeg"/>
  <Override PartName="/ppt/media/image51.jpg" ContentType="image/jpeg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08" r:id="rId1"/>
    <p:sldMasterId id="2147483856" r:id="rId2"/>
    <p:sldMasterId id="2147483858" r:id="rId3"/>
    <p:sldMasterId id="2147483865" r:id="rId4"/>
    <p:sldMasterId id="2147483878" r:id="rId5"/>
    <p:sldMasterId id="2147483887" r:id="rId6"/>
  </p:sldMasterIdLst>
  <p:notesMasterIdLst>
    <p:notesMasterId r:id="rId38"/>
  </p:notesMasterIdLst>
  <p:handoutMasterIdLst>
    <p:handoutMasterId r:id="rId39"/>
  </p:handoutMasterIdLst>
  <p:sldIdLst>
    <p:sldId id="422" r:id="rId7"/>
    <p:sldId id="602" r:id="rId8"/>
    <p:sldId id="727" r:id="rId9"/>
    <p:sldId id="604" r:id="rId10"/>
    <p:sldId id="605" r:id="rId11"/>
    <p:sldId id="601" r:id="rId12"/>
    <p:sldId id="561" r:id="rId13"/>
    <p:sldId id="541" r:id="rId14"/>
    <p:sldId id="542" r:id="rId15"/>
    <p:sldId id="524" r:id="rId16"/>
    <p:sldId id="668" r:id="rId17"/>
    <p:sldId id="543" r:id="rId18"/>
    <p:sldId id="566" r:id="rId19"/>
    <p:sldId id="666" r:id="rId20"/>
    <p:sldId id="625" r:id="rId21"/>
    <p:sldId id="627" r:id="rId22"/>
    <p:sldId id="626" r:id="rId23"/>
    <p:sldId id="471" r:id="rId24"/>
    <p:sldId id="503" r:id="rId25"/>
    <p:sldId id="495" r:id="rId26"/>
    <p:sldId id="497" r:id="rId27"/>
    <p:sldId id="499" r:id="rId28"/>
    <p:sldId id="478" r:id="rId29"/>
    <p:sldId id="498" r:id="rId30"/>
    <p:sldId id="479" r:id="rId31"/>
    <p:sldId id="500" r:id="rId32"/>
    <p:sldId id="728" r:id="rId33"/>
    <p:sldId id="729" r:id="rId34"/>
    <p:sldId id="563" r:id="rId35"/>
    <p:sldId id="628" r:id="rId36"/>
    <p:sldId id="640" r:id="rId37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Montserrat" panose="020B0604020202020204" charset="0"/>
      <p:regular r:id="rId46"/>
      <p:bold r:id="rId47"/>
    </p:embeddedFont>
    <p:embeddedFont>
      <p:font typeface="Myriad Web Pro" panose="020B0604020202020204" charset="0"/>
      <p:regular r:id="rId48"/>
      <p:bold r:id="rId49"/>
      <p:italic r:id="rId50"/>
    </p:embeddedFont>
    <p:embeddedFont>
      <p:font typeface="Open Sans" panose="020B060402020202020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34A84FE-1DBA-461A-9725-1AC9DA18FFD0}">
          <p14:sldIdLst>
            <p14:sldId id="422"/>
            <p14:sldId id="602"/>
          </p14:sldIdLst>
        </p14:section>
        <p14:section name="INTRO" id="{94A9D64B-03F8-4FBF-B277-E037892FE104}">
          <p14:sldIdLst>
            <p14:sldId id="727"/>
          </p14:sldIdLst>
        </p14:section>
        <p14:section name="CRE" id="{5783829C-E7FD-470C-8EB8-495F766D25EA}">
          <p14:sldIdLst>
            <p14:sldId id="604"/>
            <p14:sldId id="605"/>
            <p14:sldId id="601"/>
            <p14:sldId id="561"/>
            <p14:sldId id="541"/>
            <p14:sldId id="542"/>
            <p14:sldId id="524"/>
            <p14:sldId id="668"/>
            <p14:sldId id="543"/>
            <p14:sldId id="566"/>
            <p14:sldId id="666"/>
            <p14:sldId id="625"/>
            <p14:sldId id="627"/>
            <p14:sldId id="626"/>
          </p14:sldIdLst>
        </p14:section>
        <p14:section name="C. auris" id="{5BAF17FF-58CB-4C9D-9F5D-C30648E11153}">
          <p14:sldIdLst>
            <p14:sldId id="471"/>
            <p14:sldId id="503"/>
            <p14:sldId id="495"/>
            <p14:sldId id="497"/>
            <p14:sldId id="499"/>
            <p14:sldId id="478"/>
            <p14:sldId id="498"/>
            <p14:sldId id="479"/>
            <p14:sldId id="500"/>
            <p14:sldId id="728"/>
            <p14:sldId id="729"/>
            <p14:sldId id="563"/>
          </p14:sldIdLst>
        </p14:section>
        <p14:section name="Containment" id="{295742E7-630C-47CB-B3F3-53E88FABFED9}">
          <p14:sldIdLst>
            <p14:sldId id="628"/>
            <p14:sldId id="640"/>
          </p14:sldIdLst>
        </p14:section>
        <p14:section name="Strategies" id="{187986AD-98FB-4556-B5E4-36CAC976C0C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gundimu, Abimbola (Bola) (CDC/OID/NCEZID)" initials="OA((" lastIdx="4" clrIdx="0">
    <p:extLst>
      <p:ext uri="{19B8F6BF-5375-455C-9EA6-DF929625EA0E}">
        <p15:presenceInfo xmlns:p15="http://schemas.microsoft.com/office/powerpoint/2012/main" userId="S-1-5-21-1207783550-2075000910-922709458-5537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5423"/>
    <a:srgbClr val="EC7114"/>
    <a:srgbClr val="080808"/>
    <a:srgbClr val="99FF99"/>
    <a:srgbClr val="99FFCC"/>
    <a:srgbClr val="CCFFCC"/>
    <a:srgbClr val="66FF99"/>
    <a:srgbClr val="006A71"/>
    <a:srgbClr val="8D8B00"/>
    <a:srgbClr val="56A0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2342" autoAdjust="0"/>
  </p:normalViewPr>
  <p:slideViewPr>
    <p:cSldViewPr snapToGrid="0">
      <p:cViewPr varScale="1">
        <p:scale>
          <a:sx n="144" d="100"/>
          <a:sy n="144" d="100"/>
        </p:scale>
        <p:origin x="690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64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4488"/>
    </p:cViewPr>
  </p:sorterViewPr>
  <p:notesViewPr>
    <p:cSldViewPr snapToGrid="0" showGuides="1">
      <p:cViewPr varScale="1">
        <p:scale>
          <a:sx n="54" d="100"/>
          <a:sy n="54" d="100"/>
        </p:scale>
        <p:origin x="282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0.fntdata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391428344581878"/>
          <c:y val="8.7731481481481507E-2"/>
          <c:w val="0.86553015431543179"/>
          <c:h val="0.722113954505686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EPIcurves!$T$3</c:f>
              <c:strCache>
                <c:ptCount val="1"/>
                <c:pt idx="0">
                  <c:v>Number of Isolates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EPIcurves!$M$4:$M$10</c:f>
              <c:strCach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Q1 2017</c:v>
                </c:pt>
              </c:strCache>
            </c:strRef>
          </c:cat>
          <c:val>
            <c:numRef>
              <c:f>EPIcurves!$T$4:$T$10</c:f>
              <c:numCache>
                <c:formatCode>General</c:formatCode>
                <c:ptCount val="7"/>
                <c:pt idx="0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6</c:v>
                </c:pt>
                <c:pt idx="5">
                  <c:v>4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2A-451F-946B-D978877FF1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3957800"/>
        <c:axId val="223958192"/>
      </c:barChart>
      <c:catAx>
        <c:axId val="223957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Year of Specimen Collection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958192"/>
        <c:crosses val="autoZero"/>
        <c:auto val="1"/>
        <c:lblAlgn val="ctr"/>
        <c:lblOffset val="100"/>
        <c:noMultiLvlLbl val="0"/>
      </c:catAx>
      <c:valAx>
        <c:axId val="223958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957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rgbClr val="000000"/>
          </a:solidFill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4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CCD9D4F3-1CB6-4E57-BC6A-8FDD6DF1AC39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A352C7E1-5E17-4B76-93F9-C135FF0195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825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3C03299-4BB1-4AD2-828F-715F084383AD}" type="datetimeFigureOut">
              <a:rPr lang="en-US"/>
              <a:pPr>
                <a:defRPr/>
              </a:pPr>
              <a:t>7/30/2019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39" tIns="44070" rIns="88139" bIns="4407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416099"/>
            <a:ext cx="5607711" cy="4182457"/>
          </a:xfrm>
          <a:prstGeom prst="rect">
            <a:avLst/>
          </a:prstGeom>
        </p:spPr>
        <p:txBody>
          <a:bodyPr vert="horz" lIns="88139" tIns="44070" rIns="88139" bIns="4407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9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30659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B38CAEC-4554-485B-9189-C45C7447A4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583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1pPr>
            <a:lvl2pPr marL="716130" indent="-275434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marL="1101738" indent="-220348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marL="1542433" indent="-220348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marL="1983128" indent="-220348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2423823" indent="-2203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2864518" indent="-2203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3305213" indent="-2203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3745908" indent="-22034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84AA2-EDF3-41B6-9BD5-4D1331E35CE7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346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517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lvl="1" indent="-342900">
              <a:lnSpc>
                <a:spcPct val="90000"/>
              </a:lnSpc>
              <a:buClr>
                <a:srgbClr val="E25423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690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350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777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090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504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581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846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253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32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437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889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19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2216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157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5726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361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9791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1513" y="1125538"/>
            <a:ext cx="3333750" cy="1876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390">
              <a:defRPr/>
            </a:pPr>
            <a:fld id="{16F2B103-F2D6-4356-97D1-A0FAB8A772D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29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1477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9368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2054C-5FFB-4925-88B8-34BFE44764D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13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Q: Raise your hand if you have seen</a:t>
            </a:r>
            <a:r>
              <a:rPr lang="en-US" b="1" baseline="0" dirty="0"/>
              <a:t> results like this at your facility or a facility that you were visiting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Q: Raise hand if nursing home </a:t>
            </a:r>
            <a:r>
              <a:rPr lang="en-US" baseline="0" dirty="0"/>
              <a:t>– keep your hand raised if you provide skilled nursing care/rehabilitation services at your facility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	</a:t>
            </a:r>
            <a:r>
              <a:rPr lang="en-US" b="1" baseline="0" dirty="0"/>
              <a:t>Raise your hand if you are at a nursing home that care for residents on ventilators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96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/>
              <a:t>Q: How many of you have had at least one patient or resident in your facility with at least one of these organisms? </a:t>
            </a:r>
          </a:p>
          <a:p>
            <a:r>
              <a:rPr lang="en-US" b="1" baseline="0" dirty="0"/>
              <a:t>Q: how many of you have NEVER seen a resident with one of these organisms?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279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901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401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927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="1" baseline="0" dirty="0"/>
              <a:t>Q: How many have seen an organism with one of these mechanisms? NDM? VIM? OXA? At your facility? </a:t>
            </a:r>
          </a:p>
          <a:p>
            <a:pPr marL="171450" indent="-171450">
              <a:buFontTx/>
              <a:buChar char="-"/>
            </a:pPr>
            <a:endParaRPr lang="en-US" b="1" baseline="0" dirty="0"/>
          </a:p>
          <a:p>
            <a:pPr marL="171450" indent="-171450">
              <a:buFontTx/>
              <a:buChar char="-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057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2054C-5FFB-4925-88B8-34BFE4476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523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CEZ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8"/>
          <a:stretch/>
        </p:blipFill>
        <p:spPr>
          <a:xfrm>
            <a:off x="0" y="-39329"/>
            <a:ext cx="9144000" cy="90865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26675"/>
            <a:ext cx="8229600" cy="86683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defRPr sz="2800" b="1" baseline="0">
                <a:solidFill>
                  <a:srgbClr val="E25423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200" y="2144512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rgbClr val="D9531E"/>
                </a:solidFill>
                <a:effectLst/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2959514"/>
            <a:ext cx="6400800" cy="9715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1800" baseline="0">
                <a:solidFill>
                  <a:srgbClr val="D9531E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57200" y="90152"/>
            <a:ext cx="690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National Center for Emerging and Zoonotic Infectious Diseases</a:t>
            </a:r>
          </a:p>
        </p:txBody>
      </p:sp>
    </p:spTree>
    <p:extLst>
      <p:ext uri="{BB962C8B-B14F-4D97-AF65-F5344CB8AC3E}">
        <p14:creationId xmlns:p14="http://schemas.microsoft.com/office/powerpoint/2010/main" val="103656155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991293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1388963"/>
            <a:ext cx="4629150" cy="3249540"/>
          </a:xfrm>
        </p:spPr>
        <p:txBody>
          <a:bodyPr/>
          <a:lstStyle>
            <a:lvl1pPr>
              <a:defRPr sz="2100">
                <a:solidFill>
                  <a:srgbClr val="84BD00"/>
                </a:solidFill>
              </a:defRPr>
            </a:lvl1pPr>
            <a:lvl2pPr>
              <a:defRPr sz="1800">
                <a:solidFill>
                  <a:srgbClr val="84BD00"/>
                </a:solidFill>
              </a:defRPr>
            </a:lvl2pPr>
            <a:lvl3pPr>
              <a:defRPr sz="1500">
                <a:solidFill>
                  <a:srgbClr val="84BD00"/>
                </a:solidFill>
              </a:defRPr>
            </a:lvl3pPr>
            <a:lvl4pPr>
              <a:defRPr sz="1350">
                <a:solidFill>
                  <a:srgbClr val="84BD00"/>
                </a:solidFill>
              </a:defRPr>
            </a:lvl4pPr>
            <a:lvl5pPr>
              <a:defRPr sz="1500">
                <a:solidFill>
                  <a:srgbClr val="84BD00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191443"/>
            <a:ext cx="2949575" cy="2447059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5760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997527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1395197"/>
            <a:ext cx="4629150" cy="3243306"/>
          </a:xfrm>
        </p:spPr>
        <p:txBody>
          <a:bodyPr rtlCol="0">
            <a:normAutofit/>
          </a:bodyPr>
          <a:lstStyle>
            <a:lvl1pPr marL="0" indent="0">
              <a:buNone/>
              <a:defRPr sz="2100">
                <a:solidFill>
                  <a:srgbClr val="84BD0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197677"/>
            <a:ext cx="2949575" cy="244082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5051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9314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NCEZ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8"/>
          <a:stretch/>
        </p:blipFill>
        <p:spPr>
          <a:xfrm>
            <a:off x="0" y="-39329"/>
            <a:ext cx="9144000" cy="90865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26676"/>
            <a:ext cx="8229600" cy="866834"/>
          </a:xfrm>
          <a:prstGeom prst="rect">
            <a:avLst/>
          </a:prstGeom>
        </p:spPr>
        <p:txBody>
          <a:bodyPr/>
          <a:lstStyle>
            <a:lvl1pPr algn="l">
              <a:lnSpc>
                <a:spcPts val="2250"/>
              </a:lnSpc>
              <a:defRPr sz="2100" b="1" baseline="0">
                <a:solidFill>
                  <a:srgbClr val="E25423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200" y="2144512"/>
            <a:ext cx="6400800" cy="342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baseline="0">
                <a:solidFill>
                  <a:srgbClr val="D9531E"/>
                </a:solidFill>
                <a:effectLst/>
                <a:latin typeface="Calibri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2959514"/>
            <a:ext cx="6400800" cy="9715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350" baseline="0">
                <a:solidFill>
                  <a:srgbClr val="D9531E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1" y="90152"/>
            <a:ext cx="690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National Center for Emerging and Zoonotic Infectious Diseases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3" b="15918"/>
          <a:stretch/>
        </p:blipFill>
        <p:spPr>
          <a:xfrm>
            <a:off x="7218219" y="-39311"/>
            <a:ext cx="1941825" cy="9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5647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2250"/>
              </a:lnSpc>
              <a:defRPr sz="2100" b="1" baseline="0">
                <a:solidFill>
                  <a:srgbClr val="D9531E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NCEZID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08"/>
          <a:stretch/>
        </p:blipFill>
        <p:spPr>
          <a:xfrm>
            <a:off x="0" y="5019310"/>
            <a:ext cx="9144000" cy="12419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158875"/>
            <a:ext cx="8229600" cy="3341688"/>
          </a:xfrm>
        </p:spPr>
        <p:txBody>
          <a:bodyPr/>
          <a:lstStyle>
            <a:lvl1pPr marL="257168" indent="-257168">
              <a:buClr>
                <a:srgbClr val="E25423"/>
              </a:buClr>
              <a:buFont typeface="Wingdings" panose="05000000000000000000" pitchFamily="2" charset="2"/>
              <a:buChar char="§"/>
              <a:defRPr sz="15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8D8B00"/>
              </a:buClr>
              <a:defRPr sz="15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006A71"/>
              </a:buClr>
              <a:defRPr sz="15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5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5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4799518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2250"/>
              </a:lnSpc>
              <a:defRPr sz="2100" b="1" baseline="0">
                <a:solidFill>
                  <a:srgbClr val="E25423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0151"/>
            <a:ext cx="3879669" cy="3143250"/>
          </a:xfrm>
          <a:prstGeom prst="rect">
            <a:avLst/>
          </a:prstGeom>
        </p:spPr>
        <p:txBody>
          <a:bodyPr/>
          <a:lstStyle>
            <a:lvl1pPr marL="257168" indent="-257168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18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557199" indent="-214308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35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4807133" y="1200151"/>
            <a:ext cx="3879669" cy="3143250"/>
          </a:xfrm>
          <a:prstGeom prst="rect">
            <a:avLst/>
          </a:prstGeom>
        </p:spPr>
        <p:txBody>
          <a:bodyPr/>
          <a:lstStyle>
            <a:lvl1pPr marL="257168" indent="-257168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18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557199" indent="-214308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35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91" b="-4866"/>
          <a:stretch/>
        </p:blipFill>
        <p:spPr>
          <a:xfrm>
            <a:off x="-1" y="5001837"/>
            <a:ext cx="9144001" cy="1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5891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lor_background">
    <p:bg>
      <p:bgPr>
        <a:solidFill>
          <a:srgbClr val="E25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3350323"/>
            <a:ext cx="8294913" cy="871538"/>
          </a:xfrm>
          <a:prstGeom prst="rect">
            <a:avLst/>
          </a:prstGeom>
        </p:spPr>
        <p:txBody>
          <a:bodyPr anchor="b"/>
          <a:lstStyle>
            <a:lvl1pPr algn="l">
              <a:defRPr sz="27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1" y="4425696"/>
            <a:ext cx="7772400" cy="426244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1650"/>
              </a:lnSpc>
              <a:buNone/>
              <a:defRPr sz="1500" baseline="0">
                <a:solidFill>
                  <a:schemeClr val="bg2"/>
                </a:solidFill>
                <a:latin typeface="Calibri" pitchFamily="34" charset="0"/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309502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Content Bad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bg1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bg1"/>
              </a:buClr>
              <a:buSzPct val="70000"/>
              <a:buFont typeface="Wingdings" pitchFamily="2" charset="2"/>
              <a:buChar char="§"/>
              <a:defRPr sz="1800" b="1" baseline="0">
                <a:solidFill>
                  <a:schemeClr val="bg2"/>
                </a:solidFill>
                <a:latin typeface="Calibri" pitchFamily="34" charset="0"/>
              </a:defRPr>
            </a:lvl1pPr>
            <a:lvl2pPr marL="557213" indent="-214313">
              <a:buClr>
                <a:schemeClr val="bg1"/>
              </a:buClr>
              <a:buSzPct val="100000"/>
              <a:buFont typeface="Arial" pitchFamily="34" charset="0"/>
              <a:buChar char="•"/>
              <a:defRPr sz="1500">
                <a:solidFill>
                  <a:schemeClr val="bg2"/>
                </a:solidFill>
              </a:defRPr>
            </a:lvl2pPr>
            <a:lvl3pPr marL="857250" indent="-171450">
              <a:buClr>
                <a:schemeClr val="bg1"/>
              </a:buClr>
              <a:buSzPct val="100000"/>
              <a:buFont typeface="Courier New" pitchFamily="49" charset="0"/>
              <a:buChar char="o"/>
              <a:defRPr sz="135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3"/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905000" y="4343400"/>
            <a:ext cx="67818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</a:t>
            </a:r>
          </a:p>
        </p:txBody>
      </p:sp>
    </p:spTree>
    <p:extLst>
      <p:ext uri="{BB962C8B-B14F-4D97-AF65-F5344CB8AC3E}">
        <p14:creationId xmlns:p14="http://schemas.microsoft.com/office/powerpoint/2010/main" val="206637341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32" y="352425"/>
            <a:ext cx="6747715" cy="691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152525"/>
            <a:ext cx="7721600" cy="34514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83535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2250"/>
              </a:lnSpc>
              <a:defRPr sz="21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18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15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4343400"/>
            <a:ext cx="8229600" cy="4572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825"/>
              </a:lnSpc>
              <a:buNone/>
              <a:defRPr sz="825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3937406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D9531E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NCEZID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08"/>
          <a:stretch/>
        </p:blipFill>
        <p:spPr>
          <a:xfrm>
            <a:off x="0" y="5019310"/>
            <a:ext cx="9144000" cy="12419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158875"/>
            <a:ext cx="8229600" cy="3341688"/>
          </a:xfrm>
        </p:spPr>
        <p:txBody>
          <a:bodyPr/>
          <a:lstStyle>
            <a:lvl1pPr marL="342900" indent="-342900">
              <a:buClr>
                <a:srgbClr val="E25423"/>
              </a:buClr>
              <a:buFont typeface="Wingdings" panose="05000000000000000000" pitchFamily="2" charset="2"/>
              <a:buChar char="§"/>
              <a:defRPr sz="20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8D8B00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006A71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4268289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25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E25423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4807131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91" b="-4866"/>
          <a:stretch/>
        </p:blipFill>
        <p:spPr>
          <a:xfrm>
            <a:off x="-1" y="5001835"/>
            <a:ext cx="9144001" cy="1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1372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E25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350323"/>
            <a:ext cx="8294913" cy="871538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1" y="4425696"/>
            <a:ext cx="7772400" cy="426244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06797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6535"/>
            <a:ext cx="7772400" cy="972589"/>
          </a:xfrm>
        </p:spPr>
        <p:txBody>
          <a:bodyPr anchor="b">
            <a:normAutofit/>
          </a:bodyPr>
          <a:lstStyle>
            <a:lvl1pPr algn="ctr"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79124"/>
            <a:ext cx="7772400" cy="3179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00A9CE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54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29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84741"/>
            <a:ext cx="3867150" cy="25537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84741"/>
            <a:ext cx="3867150" cy="25537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738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1084336"/>
            <a:ext cx="7886700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2071364"/>
            <a:ext cx="3868737" cy="61793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689298"/>
            <a:ext cx="3868737" cy="1955439"/>
          </a:xfrm>
        </p:spPr>
        <p:txBody>
          <a:bodyPr/>
          <a:lstStyle>
            <a:lvl1pPr>
              <a:defRPr>
                <a:solidFill>
                  <a:srgbClr val="84BD00"/>
                </a:solidFill>
              </a:defRPr>
            </a:lvl1pPr>
            <a:lvl2pPr>
              <a:defRPr>
                <a:solidFill>
                  <a:srgbClr val="84BD00"/>
                </a:solidFill>
              </a:defRPr>
            </a:lvl2pPr>
            <a:lvl3pPr>
              <a:defRPr>
                <a:solidFill>
                  <a:srgbClr val="84BD00"/>
                </a:solidFill>
              </a:defRPr>
            </a:lvl3pPr>
            <a:lvl4pPr>
              <a:defRPr>
                <a:solidFill>
                  <a:srgbClr val="84BD00"/>
                </a:solidFill>
              </a:defRPr>
            </a:lvl4pPr>
            <a:lvl5pPr>
              <a:defRPr>
                <a:solidFill>
                  <a:srgbClr val="84BD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071364"/>
            <a:ext cx="3887788" cy="61793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689298"/>
            <a:ext cx="3887788" cy="1955439"/>
          </a:xfrm>
        </p:spPr>
        <p:txBody>
          <a:bodyPr/>
          <a:lstStyle>
            <a:lvl1pPr>
              <a:defRPr>
                <a:solidFill>
                  <a:srgbClr val="84BD00"/>
                </a:solidFill>
              </a:defRPr>
            </a:lvl1pPr>
            <a:lvl2pPr>
              <a:defRPr>
                <a:solidFill>
                  <a:srgbClr val="84BD00"/>
                </a:solidFill>
              </a:defRPr>
            </a:lvl2pPr>
            <a:lvl3pPr>
              <a:defRPr>
                <a:solidFill>
                  <a:srgbClr val="84BD00"/>
                </a:solidFill>
              </a:defRPr>
            </a:lvl3pPr>
            <a:lvl4pPr>
              <a:defRPr>
                <a:solidFill>
                  <a:srgbClr val="84BD00"/>
                </a:solidFill>
              </a:defRPr>
            </a:lvl4pPr>
            <a:lvl5pPr>
              <a:defRPr>
                <a:solidFill>
                  <a:srgbClr val="84BD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6417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663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996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23" r:id="rId4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562226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183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ontserrat" panose="00000500000000000000" pitchFamily="50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ontserrat" panose="00000500000000000000" pitchFamily="50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ontserrat" panose="00000500000000000000" pitchFamily="50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ontserrat" panose="00000500000000000000" pitchFamily="50" charset="0"/>
        </a:defRPr>
      </a:lvl5pPr>
      <a:lvl6pPr marL="3429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ontserrat" panose="00000500000000000000" pitchFamily="50" charset="0"/>
        </a:defRPr>
      </a:lvl6pPr>
      <a:lvl7pPr marL="685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ontserrat" panose="00000500000000000000" pitchFamily="50" charset="0"/>
        </a:defRPr>
      </a:lvl7pPr>
      <a:lvl8pPr marL="10287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ontserrat" panose="00000500000000000000" pitchFamily="50" charset="0"/>
        </a:defRPr>
      </a:lvl8pPr>
      <a:lvl9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ontserrat" panose="00000500000000000000" pitchFamily="50" charset="0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090613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2185988"/>
            <a:ext cx="7886700" cy="245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8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ontserrat" panose="00000500000000000000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ontserrat" panose="00000500000000000000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ontserrat" panose="00000500000000000000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Montserrat" panose="00000500000000000000" pitchFamily="50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ontserrat" panose="00000500000000000000" pitchFamily="50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ontserrat" panose="00000500000000000000" pitchFamily="50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ontserrat" panose="00000500000000000000" pitchFamily="50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ontserrat" panose="00000500000000000000" pitchFamily="50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rgbClr val="00A9CE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rgbClr val="00A9CE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rgbClr val="00A9CE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A9CE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00A9CE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914400" y="1702594"/>
            <a:ext cx="731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9pPr>
          </a:lstStyle>
          <a:p>
            <a:pPr algn="ctr" defTabSz="342900">
              <a:defRPr/>
            </a:pPr>
            <a:r>
              <a:rPr lang="en-US" altLang="en-US" dirty="0">
                <a:solidFill>
                  <a:srgbClr val="00629B"/>
                </a:solidFill>
              </a:rPr>
              <a:t>Enter presenter info</a:t>
            </a:r>
          </a:p>
          <a:p>
            <a:pPr defTabSz="342900"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3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1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198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4" r:id="rId5"/>
    <p:sldLayoutId id="2147483885" r:id="rId6"/>
    <p:sldLayoutId id="2147483886" r:id="rId7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 panose="020B0503030403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 panose="020B0503030403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 panose="020B0503030403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 panose="020B0503030403020204" pitchFamily="34" charset="0"/>
        </a:defRPr>
      </a:lvl5pPr>
      <a:lvl6pPr marL="342892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 panose="020B0503030403020204" pitchFamily="34" charset="0"/>
        </a:defRPr>
      </a:lvl6pPr>
      <a:lvl7pPr marL="685783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 panose="020B0503030403020204" pitchFamily="34" charset="0"/>
        </a:defRPr>
      </a:lvl7pPr>
      <a:lvl8pPr marL="1028675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 panose="020B0503030403020204" pitchFamily="34" charset="0"/>
        </a:defRPr>
      </a:lvl8pPr>
      <a:lvl9pPr marL="1371566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257168" indent="-25716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1pPr>
      <a:lvl2pPr marL="557199" indent="-21430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2pPr>
      <a:lvl3pPr marL="857228" indent="-171446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3pPr>
      <a:lvl4pPr marL="1200120" indent="-171446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4pPr>
      <a:lvl5pPr marL="1543012" indent="-171446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914400" y="1702594"/>
            <a:ext cx="731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</a:defRPr>
            </a:lvl9pPr>
          </a:lstStyle>
          <a:p>
            <a:pPr algn="ctr">
              <a:defRPr/>
            </a:pPr>
            <a:r>
              <a:rPr lang="en-US" altLang="en-US" dirty="0">
                <a:solidFill>
                  <a:srgbClr val="00629B"/>
                </a:solidFill>
              </a:rPr>
              <a:t>Enter presenter info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405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ealth.ny.gov/diseases/communicable/c_auris/" TargetMode="External"/><Relationship Id="rId4" Type="http://schemas.openxmlformats.org/officeDocument/2006/relationships/hyperlink" Target="https://www.cdc.gov/fungal/candida-auris/tracking-c-auris.html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gif"/><Relationship Id="rId4" Type="http://schemas.openxmlformats.org/officeDocument/2006/relationships/image" Target="../media/image46.png"/><Relationship Id="rId9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dc.gov/hai/outbreaks/mdro/index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>
          <a:xfrm>
            <a:off x="444590" y="1100873"/>
            <a:ext cx="8440615" cy="606025"/>
          </a:xfrm>
        </p:spPr>
        <p:txBody>
          <a:bodyPr/>
          <a:lstStyle/>
          <a:p>
            <a:r>
              <a:rPr lang="en-US" altLang="en-US" dirty="0"/>
              <a:t>Lessons Learned from the Frontline: Prevention and Control of MDROs in Long-Term Care Facilities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80291" y="2626917"/>
            <a:ext cx="8054469" cy="2126547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b="1" dirty="0"/>
              <a:t>Belinda Ostrowsky, MD, MPH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b="1" dirty="0"/>
              <a:t>Field Medical Officer, NY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b="1" dirty="0"/>
              <a:t>Prevention and Response Branch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b="1" dirty="0"/>
              <a:t>CDC Division of Healthcare Quality Promotion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b="1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b="1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600" b="1" dirty="0"/>
          </a:p>
        </p:txBody>
      </p:sp>
      <p:pic>
        <p:nvPicPr>
          <p:cNvPr id="7172" name="Picture 6" descr="Logos of the United States Department of Health and Human Services and Centers for Disease Control and Preven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86325"/>
            <a:ext cx="190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152400" y="4448668"/>
            <a:ext cx="7931376" cy="66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 baseline="0">
                <a:solidFill>
                  <a:srgbClr val="D9531E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324852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Carbapenem-resistant Enterobacteriaceae (CRE)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Multiple different mechanisms can cause resistance</a:t>
            </a:r>
          </a:p>
          <a:p>
            <a:pPr lvl="1"/>
            <a:r>
              <a:rPr lang="en-US" dirty="0"/>
              <a:t>Carbapenemase-producing (CP-CRE)</a:t>
            </a:r>
          </a:p>
          <a:p>
            <a:pPr lvl="2"/>
            <a:r>
              <a:rPr lang="en-US" b="1" dirty="0"/>
              <a:t>KPC </a:t>
            </a:r>
            <a:r>
              <a:rPr lang="en-US" dirty="0"/>
              <a:t>– </a:t>
            </a:r>
            <a:r>
              <a:rPr lang="en-US" i="1" dirty="0"/>
              <a:t>Klebsiella pneumoniae</a:t>
            </a:r>
            <a:r>
              <a:rPr lang="en-US" dirty="0"/>
              <a:t> carbapenemase (most common in U.S.)</a:t>
            </a:r>
          </a:p>
          <a:p>
            <a:pPr lvl="2"/>
            <a:r>
              <a:rPr lang="en-US" b="1" dirty="0"/>
              <a:t>NDM</a:t>
            </a:r>
            <a:r>
              <a:rPr lang="en-US" dirty="0"/>
              <a:t> – New Delhi Metallo-</a:t>
            </a:r>
            <a:r>
              <a:rPr lang="el-GR" dirty="0"/>
              <a:t>β</a:t>
            </a:r>
            <a:r>
              <a:rPr lang="en-US" dirty="0"/>
              <a:t>-lactamase</a:t>
            </a:r>
          </a:p>
          <a:p>
            <a:pPr lvl="2"/>
            <a:r>
              <a:rPr lang="en-US" b="1" dirty="0"/>
              <a:t>VIM</a:t>
            </a:r>
            <a:r>
              <a:rPr lang="en-US" dirty="0"/>
              <a:t> – Verona Integron-encoded Metallo-</a:t>
            </a:r>
            <a:r>
              <a:rPr lang="el-GR" dirty="0"/>
              <a:t> β </a:t>
            </a:r>
            <a:r>
              <a:rPr lang="en-US" dirty="0"/>
              <a:t>-lactamase</a:t>
            </a:r>
          </a:p>
          <a:p>
            <a:pPr lvl="2"/>
            <a:r>
              <a:rPr lang="en-US" b="1" dirty="0"/>
              <a:t>OXA</a:t>
            </a:r>
            <a:r>
              <a:rPr lang="en-US" dirty="0"/>
              <a:t> – Oxacillinase-48-type carbapenemase</a:t>
            </a:r>
          </a:p>
          <a:p>
            <a:pPr lvl="2"/>
            <a:r>
              <a:rPr lang="en-US" b="1" dirty="0"/>
              <a:t>IMP</a:t>
            </a:r>
            <a:r>
              <a:rPr lang="en-US" dirty="0"/>
              <a:t> – Imipenemase Metallo-</a:t>
            </a:r>
            <a:r>
              <a:rPr lang="el-GR" dirty="0"/>
              <a:t> β </a:t>
            </a:r>
            <a:r>
              <a:rPr lang="en-US" dirty="0"/>
              <a:t>-lactamase</a:t>
            </a:r>
          </a:p>
          <a:p>
            <a:pPr lvl="1"/>
            <a:r>
              <a:rPr lang="en-US" dirty="0"/>
              <a:t>Non-carbapenemase-producing (non-CP-CRE)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993" y="3297922"/>
            <a:ext cx="2583929" cy="171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96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713678" y="3279320"/>
            <a:ext cx="5352086" cy="1723991"/>
          </a:xfrm>
          <a:prstGeom prst="roundRect">
            <a:avLst/>
          </a:prstGeom>
          <a:solidFill>
            <a:schemeClr val="accent1">
              <a:alpha val="12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yriad Web Pro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87844" y="1602631"/>
            <a:ext cx="3055123" cy="3332185"/>
          </a:xfrm>
          <a:prstGeom prst="roundRect">
            <a:avLst/>
          </a:prstGeom>
          <a:solidFill>
            <a:schemeClr val="accent1">
              <a:alpha val="12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yriad Web Pro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81155" y="878520"/>
            <a:ext cx="6685471" cy="2558604"/>
          </a:xfrm>
          <a:prstGeom prst="roundRect">
            <a:avLst/>
          </a:prstGeom>
          <a:solidFill>
            <a:schemeClr val="accent1">
              <a:alpha val="12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yriad Web Pro"/>
              <a:ea typeface="+mn-ea"/>
              <a:cs typeface="+mn-cs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199" y="185659"/>
            <a:ext cx="8686801" cy="857250"/>
          </a:xfrm>
        </p:spPr>
        <p:txBody>
          <a:bodyPr anchor="ctr"/>
          <a:lstStyle/>
          <a:p>
            <a:r>
              <a:rPr lang="en-US" dirty="0"/>
              <a:t>Carbapenemases in other Gram negative bacteria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26118" y="923641"/>
            <a:ext cx="6382109" cy="495382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rgbClr val="000000"/>
                </a:solidFill>
              </a:rPr>
              <a:t>Proteus mirabilis, Providencia rettgeri, Citrobacter freundii</a:t>
            </a:r>
          </a:p>
          <a:p>
            <a:pPr marL="0" indent="0">
              <a:buNone/>
            </a:pPr>
            <a:endParaRPr lang="en-US" b="1" i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="1" i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="1" i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="1" i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="1" i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="1" i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000000"/>
                </a:solidFill>
              </a:rPr>
              <a:t>	</a:t>
            </a:r>
            <a:endParaRPr lang="en-US" i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19" y="1820173"/>
            <a:ext cx="2445156" cy="2445156"/>
          </a:xfrm>
          <a:prstGeom prst="rect">
            <a:avLst/>
          </a:prstGeom>
          <a:ln w="38100">
            <a:solidFill>
              <a:srgbClr val="E25423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145468" y="4426437"/>
            <a:ext cx="271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Myriad Web Pro" panose="020B0503030403020204" pitchFamily="34" charset="0"/>
                <a:ea typeface="+mn-ea"/>
                <a:cs typeface="+mn-cs"/>
              </a:rPr>
              <a:t>Acinetobacter baumannii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270665" y="1487518"/>
          <a:ext cx="2913146" cy="1756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93358" y="1487518"/>
            <a:ext cx="39038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Number of isolates, by year of specimen collection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480176" y="2038004"/>
            <a:ext cx="12359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Number of isolates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358" y="3817688"/>
            <a:ext cx="1883095" cy="11410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45266" y="4350041"/>
            <a:ext cx="1644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VIM: 86 patients,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12 states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1246" y="3437124"/>
            <a:ext cx="3874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Pseudomonas aeruginosa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4270" y="709667"/>
            <a:ext cx="2159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Carbapenem-Producing Organisms (CPOs)</a:t>
            </a:r>
          </a:p>
        </p:txBody>
      </p:sp>
    </p:spTree>
    <p:extLst>
      <p:ext uri="{BB962C8B-B14F-4D97-AF65-F5344CB8AC3E}">
        <p14:creationId xmlns:p14="http://schemas.microsoft.com/office/powerpoint/2010/main" val="303309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9" grpId="0" animBg="1"/>
      <p:bldP spid="3" grpId="0" uiExpand="1" build="p"/>
      <p:bldP spid="5" grpId="0"/>
      <p:bldGraphic spid="7" grpId="0">
        <p:bldAsOne/>
      </p:bldGraphic>
      <p:bldP spid="8" grpId="0"/>
      <p:bldP spid="2" grpId="0" build="allAtOnce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CPOs are a public health threat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They cause invasive infections associated with high mortality rates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Carry resistance genes on mobile genetic elements that confer high levels of resistance</a:t>
            </a:r>
          </a:p>
          <a:p>
            <a:pPr marL="457200" indent="-457200">
              <a:buAutoNum type="arabicPeriod"/>
            </a:pPr>
            <a:r>
              <a:rPr lang="en-US" dirty="0"/>
              <a:t>CRE have spread throughout the United states and other countries and have the potential to spread more widely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364" y="3798354"/>
            <a:ext cx="6395636" cy="198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0635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36054" y="1106574"/>
            <a:ext cx="4853531" cy="37587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90000"/>
              </a:lnSpc>
              <a:buClr>
                <a:srgbClr val="E25423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Post-acute care facilities with longer length of stay and high acuity of care (e.g., ventilator services, IV therapy, wound care) expand the burden of resistance within a region</a:t>
            </a:r>
          </a:p>
          <a:p>
            <a:pPr marL="742950" lvl="2" indent="-342900">
              <a:lnSpc>
                <a:spcPct val="90000"/>
              </a:lnSpc>
              <a:buClr>
                <a:srgbClr val="E25423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pPr marL="342900" lvl="1" indent="-342900">
              <a:lnSpc>
                <a:spcPct val="90000"/>
              </a:lnSpc>
              <a:buClr>
                <a:srgbClr val="E25423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Gaps in IPC program infrastructure and practices can augment this problem </a:t>
            </a:r>
          </a:p>
        </p:txBody>
      </p:sp>
      <p:sp>
        <p:nvSpPr>
          <p:cNvPr id="7" name="Rectangle 6"/>
          <p:cNvSpPr/>
          <p:nvPr/>
        </p:nvSpPr>
        <p:spPr>
          <a:xfrm>
            <a:off x="5051204" y="4774168"/>
            <a:ext cx="507233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05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Won SY et al. Clin Infect Dis. 2011;53(6):532-540.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398" y="1117920"/>
            <a:ext cx="4153235" cy="286579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eaLnBrk="1" hangingPunct="1">
              <a:lnSpc>
                <a:spcPts val="2250"/>
              </a:lnSpc>
              <a:defRPr/>
            </a:pPr>
            <a:r>
              <a:rPr lang="en-US" altLang="en-US" dirty="0"/>
              <a:t>Healthcare networks driving outbreaks: </a:t>
            </a:r>
            <a:br>
              <a:rPr lang="en-US" altLang="en-US" dirty="0"/>
            </a:br>
            <a:r>
              <a:rPr lang="en-US" altLang="en-US" dirty="0"/>
              <a:t>Findings from public health investigations</a:t>
            </a:r>
          </a:p>
        </p:txBody>
      </p:sp>
    </p:spTree>
    <p:extLst>
      <p:ext uri="{BB962C8B-B14F-4D97-AF65-F5344CB8AC3E}">
        <p14:creationId xmlns:p14="http://schemas.microsoft.com/office/powerpoint/2010/main" val="65273808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197"/>
            <a:ext cx="8229600" cy="857250"/>
          </a:xfrm>
        </p:spPr>
        <p:txBody>
          <a:bodyPr/>
          <a:lstStyle/>
          <a:p>
            <a:r>
              <a:rPr lang="en-US" sz="2400" dirty="0"/>
              <a:t>Carriage of CP-CRE (</a:t>
            </a:r>
            <a:r>
              <a:rPr lang="en-US" sz="2400" i="1" dirty="0"/>
              <a:t>Klebsiella </a:t>
            </a:r>
            <a:r>
              <a:rPr lang="en-US" sz="2400" dirty="0"/>
              <a:t>pneumoniae) among Hospitalized patients admitted from Post-acute/Long-term care, 2012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817" y="1072615"/>
            <a:ext cx="6414863" cy="3875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661" y="2360359"/>
            <a:ext cx="84538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Average Prevalence and 95% confidence limits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661" y="4813540"/>
            <a:ext cx="37179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Prabakar, Lin, McNally et al. Infect Control Hosp Epi 2012,33:12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0966" y="3493698"/>
            <a:ext cx="66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8.3%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2370" y="2550543"/>
            <a:ext cx="91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33.3%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43710" y="2735209"/>
            <a:ext cx="836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27.3%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8181" y="3775494"/>
            <a:ext cx="66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1.5%</a:t>
            </a:r>
          </a:p>
        </p:txBody>
      </p:sp>
    </p:spTree>
    <p:extLst>
      <p:ext uri="{BB962C8B-B14F-4D97-AF65-F5344CB8AC3E}">
        <p14:creationId xmlns:p14="http://schemas.microsoft.com/office/powerpoint/2010/main" val="25507220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6711"/>
            <a:ext cx="8600661" cy="857250"/>
          </a:xfrm>
        </p:spPr>
        <p:txBody>
          <a:bodyPr/>
          <a:lstStyle/>
          <a:p>
            <a:r>
              <a:rPr lang="en-US" dirty="0"/>
              <a:t>Older adults are at high risk for infections with MDROs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395" y="2705931"/>
            <a:ext cx="4068405" cy="1794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58875"/>
            <a:ext cx="4735678" cy="283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1253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 for colonization with MDROs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Indwelling medical device (urinary catheter, PEG tube, trach, central line)</a:t>
            </a:r>
          </a:p>
          <a:p>
            <a:r>
              <a:rPr lang="en-US" dirty="0"/>
              <a:t>Lower functional status</a:t>
            </a:r>
          </a:p>
          <a:p>
            <a:r>
              <a:rPr lang="en-US" dirty="0"/>
              <a:t>Presence of wounds or decubitus ulcers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Antibiotic use in prior 3 months</a:t>
            </a:r>
          </a:p>
          <a:p>
            <a:r>
              <a:rPr lang="en-US" dirty="0"/>
              <a:t>Fluoroquinolone use</a:t>
            </a:r>
          </a:p>
          <a:p>
            <a:r>
              <a:rPr lang="en-US" dirty="0"/>
              <a:t>History of hospitalization</a:t>
            </a:r>
          </a:p>
          <a:p>
            <a:r>
              <a:rPr lang="en-US" dirty="0"/>
              <a:t>Older age</a:t>
            </a:r>
          </a:p>
          <a:p>
            <a:r>
              <a:rPr lang="en-US" dirty="0"/>
              <a:t>Comorbid medical conditions</a:t>
            </a:r>
          </a:p>
        </p:txBody>
      </p:sp>
      <p:sp>
        <p:nvSpPr>
          <p:cNvPr id="4" name="Google Shape;188;p20"/>
          <p:cNvSpPr txBox="1"/>
          <p:nvPr/>
        </p:nvSpPr>
        <p:spPr>
          <a:xfrm>
            <a:off x="201328" y="4616212"/>
            <a:ext cx="31242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Mody et al, J Am Geriatr Soc, 2007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Cassone, Mody, Curr Geriatr Rep, 2015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221697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5200"/>
            <a:ext cx="8527774" cy="857250"/>
          </a:xfrm>
        </p:spPr>
        <p:txBody>
          <a:bodyPr/>
          <a:lstStyle/>
          <a:p>
            <a:r>
              <a:rPr lang="en-US" sz="2600" dirty="0"/>
              <a:t>Nursing home setting provides opportunity for transmission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Google Shape;13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4267" y="753148"/>
            <a:ext cx="3048439" cy="1373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476" y="1265292"/>
            <a:ext cx="4171805" cy="312885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049" y="1473561"/>
            <a:ext cx="3395102" cy="2546327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6" name="Google Shape;133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08386" y="2294198"/>
            <a:ext cx="3421295" cy="1992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185674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36" y="1158875"/>
            <a:ext cx="3555705" cy="3665675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5101045" y="93307"/>
            <a:ext cx="2931485" cy="205080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accent4">
                    <a:lumMod val="50000"/>
                  </a:schemeClr>
                </a:solidFill>
              </a:rPr>
              <a:t>Candida auris</a:t>
            </a:r>
          </a:p>
        </p:txBody>
      </p:sp>
    </p:spTree>
    <p:extLst>
      <p:ext uri="{BB962C8B-B14F-4D97-AF65-F5344CB8AC3E}">
        <p14:creationId xmlns:p14="http://schemas.microsoft.com/office/powerpoint/2010/main" val="2191604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Candida</a:t>
            </a:r>
            <a:r>
              <a:rPr lang="en-US" dirty="0"/>
              <a:t> can cause serious infections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Candidemia is the most common HAI bloodstream infection</a:t>
            </a:r>
          </a:p>
          <a:p>
            <a:r>
              <a:rPr lang="en-US" dirty="0"/>
              <a:t>30% mortality</a:t>
            </a:r>
          </a:p>
          <a:p>
            <a:r>
              <a:rPr lang="en-US" dirty="0"/>
              <a:t>Risk factors include:</a:t>
            </a:r>
          </a:p>
          <a:p>
            <a:pPr lvl="1"/>
            <a:r>
              <a:rPr lang="en-US" dirty="0"/>
              <a:t>Broad-spectrum antibiotic use</a:t>
            </a:r>
          </a:p>
          <a:p>
            <a:pPr lvl="1"/>
            <a:r>
              <a:rPr lang="en-US" dirty="0"/>
              <a:t>Central venous catheters</a:t>
            </a:r>
          </a:p>
          <a:p>
            <a:pPr lvl="1"/>
            <a:r>
              <a:rPr lang="en-US" dirty="0"/>
              <a:t>Immune compromise</a:t>
            </a:r>
          </a:p>
        </p:txBody>
      </p:sp>
      <p:pic>
        <p:nvPicPr>
          <p:cNvPr id="4" name="Picture 2" descr="https://www.scha.org/files/styles/carousel/public/photos/bsi.png?itok=1BFy7NI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9"/>
          <a:stretch/>
        </p:blipFill>
        <p:spPr bwMode="auto">
          <a:xfrm>
            <a:off x="5624736" y="1545911"/>
            <a:ext cx="3385372" cy="25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49" t="-1" b="20033"/>
          <a:stretch/>
        </p:blipFill>
        <p:spPr bwMode="auto">
          <a:xfrm>
            <a:off x="4009743" y="3329484"/>
            <a:ext cx="2186290" cy="165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759700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Speaker Disclosures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sz="2400" dirty="0"/>
              <a:t>No conflicts to disclose</a:t>
            </a:r>
          </a:p>
          <a:p>
            <a:pPr lvl="1"/>
            <a:r>
              <a:rPr lang="en-US" sz="2400" dirty="0"/>
              <a:t>The content of this presentation reflects my opinion and does not necessarily reflect the official position of the CDC or NYSDOH</a:t>
            </a:r>
          </a:p>
          <a:p>
            <a:pPr lvl="1"/>
            <a:endParaRPr lang="en-US" sz="24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 defTabSz="914378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800" dirty="0">
                <a:cs typeface="Calibri" panose="020F0502020204030204" pitchFamily="34" charset="0"/>
              </a:rPr>
              <a:t>.b.: No facility or patient names are used (cases composites)</a:t>
            </a:r>
          </a:p>
          <a:p>
            <a:pPr marL="0" indent="0" defTabSz="914378">
              <a:buNone/>
            </a:pPr>
            <a:r>
              <a:rPr lang="en-US" sz="1800" dirty="0">
                <a:cs typeface="Calibri" panose="020F0502020204030204" pitchFamily="34" charset="0"/>
              </a:rPr>
              <a:t>         Pictures are only illustrative (collected as part of visits)</a:t>
            </a:r>
          </a:p>
          <a:p>
            <a:pPr lvl="1"/>
            <a:endParaRPr lang="en-US" sz="1800" dirty="0">
              <a:cs typeface="Calibri" panose="020F0502020204030204" pitchFamily="34" charset="0"/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27615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Candida auris </a:t>
            </a:r>
            <a:r>
              <a:rPr lang="en-US" dirty="0"/>
              <a:t>presents new challenges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Often misidentified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339" y="1386284"/>
            <a:ext cx="453390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1920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Candida auris </a:t>
            </a:r>
            <a:r>
              <a:rPr lang="en-US" dirty="0"/>
              <a:t>presents new challenges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Often misidentified</a:t>
            </a:r>
          </a:p>
          <a:p>
            <a:pPr marL="457200" indent="-457200">
              <a:buAutoNum type="arabicPeriod"/>
            </a:pPr>
            <a:r>
              <a:rPr lang="en-US" dirty="0"/>
              <a:t>Resistant to antifungal drugs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703" y="2458691"/>
            <a:ext cx="1171214" cy="16592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9798" y="1886379"/>
            <a:ext cx="931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Azoles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658" y="2313746"/>
            <a:ext cx="823260" cy="18041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50003" y="1886379"/>
            <a:ext cx="1758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Echinocandins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10"/>
          <a:stretch/>
        </p:blipFill>
        <p:spPr>
          <a:xfrm>
            <a:off x="1885778" y="2371265"/>
            <a:ext cx="878881" cy="17466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36563" y="1886379"/>
            <a:ext cx="1177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Polyenes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dirty="0"/>
          </a:p>
        </p:txBody>
      </p:sp>
      <p:sp>
        <p:nvSpPr>
          <p:cNvPr id="11" name="&quot;No&quot; Symbol 10"/>
          <p:cNvSpPr/>
          <p:nvPr/>
        </p:nvSpPr>
        <p:spPr>
          <a:xfrm>
            <a:off x="3466655" y="2255710"/>
            <a:ext cx="2205257" cy="2030559"/>
          </a:xfrm>
          <a:prstGeom prst="noSmoking">
            <a:avLst/>
          </a:prstGeom>
          <a:solidFill>
            <a:srgbClr val="E25423">
              <a:alpha val="60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&quot;No&quot; Symbol 11"/>
          <p:cNvSpPr/>
          <p:nvPr/>
        </p:nvSpPr>
        <p:spPr>
          <a:xfrm>
            <a:off x="1116159" y="2255710"/>
            <a:ext cx="2205257" cy="2030559"/>
          </a:xfrm>
          <a:prstGeom prst="noSmoking">
            <a:avLst/>
          </a:prstGeom>
          <a:solidFill>
            <a:srgbClr val="E25423">
              <a:alpha val="60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&quot;No&quot; Symbol 12"/>
          <p:cNvSpPr/>
          <p:nvPr/>
        </p:nvSpPr>
        <p:spPr>
          <a:xfrm>
            <a:off x="5833660" y="2255710"/>
            <a:ext cx="2205257" cy="2030559"/>
          </a:xfrm>
          <a:prstGeom prst="noSmoking">
            <a:avLst/>
          </a:prstGeom>
          <a:solidFill>
            <a:srgbClr val="E25423">
              <a:alpha val="60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2696" y="4309352"/>
            <a:ext cx="1182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90% resistant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7692" y="4301916"/>
            <a:ext cx="1182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30% resistant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31558" y="4309352"/>
            <a:ext cx="1182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3% resistant</a:t>
            </a:r>
          </a:p>
        </p:txBody>
      </p:sp>
    </p:spTree>
    <p:extLst>
      <p:ext uri="{BB962C8B-B14F-4D97-AF65-F5344CB8AC3E}">
        <p14:creationId xmlns:p14="http://schemas.microsoft.com/office/powerpoint/2010/main" val="124346188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Candida auris </a:t>
            </a:r>
            <a:r>
              <a:rPr lang="en-US" dirty="0"/>
              <a:t>presents new challenges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Often misidentified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Resistant to antifungal drugs</a:t>
            </a:r>
          </a:p>
          <a:p>
            <a:pPr marL="457200" indent="-457200">
              <a:buAutoNum type="arabicPeriod"/>
            </a:pPr>
            <a:r>
              <a:rPr lang="en-US" dirty="0"/>
              <a:t>Causes invasive infections with high mortality</a:t>
            </a:r>
          </a:p>
        </p:txBody>
      </p:sp>
      <p:pic>
        <p:nvPicPr>
          <p:cNvPr id="5" name="Picture 2" descr="https://www.scha.org/files/styles/carousel/public/photos/bsi.png?itok=1BFy7NI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9"/>
          <a:stretch/>
        </p:blipFill>
        <p:spPr bwMode="auto">
          <a:xfrm>
            <a:off x="2706991" y="2248594"/>
            <a:ext cx="3748989" cy="272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26183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753098" y="973257"/>
            <a:ext cx="1637803" cy="4023340"/>
            <a:chOff x="3620992" y="973445"/>
            <a:chExt cx="1637803" cy="402334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33" b="4314"/>
            <a:stretch/>
          </p:blipFill>
          <p:spPr>
            <a:xfrm>
              <a:off x="3620992" y="973445"/>
              <a:ext cx="1637803" cy="4023340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4358577" y="2996140"/>
              <a:ext cx="143933" cy="135466"/>
            </a:xfrm>
            <a:prstGeom prst="ellipse">
              <a:avLst/>
            </a:prstGeom>
            <a:solidFill>
              <a:srgbClr val="E25423"/>
            </a:solidFill>
            <a:ln>
              <a:solidFill>
                <a:srgbClr val="E25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665826" y="1995716"/>
              <a:ext cx="143933" cy="135466"/>
            </a:xfrm>
            <a:prstGeom prst="ellipse">
              <a:avLst/>
            </a:prstGeom>
            <a:solidFill>
              <a:srgbClr val="E25423"/>
            </a:solidFill>
            <a:ln>
              <a:solidFill>
                <a:srgbClr val="E25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316251" y="1438020"/>
              <a:ext cx="143933" cy="135466"/>
            </a:xfrm>
            <a:prstGeom prst="ellipse">
              <a:avLst/>
            </a:prstGeom>
            <a:solidFill>
              <a:srgbClr val="E25423"/>
            </a:solidFill>
            <a:ln>
              <a:solidFill>
                <a:srgbClr val="E25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019586" y="1996692"/>
              <a:ext cx="143933" cy="135466"/>
            </a:xfrm>
            <a:prstGeom prst="ellipse">
              <a:avLst/>
            </a:prstGeom>
            <a:solidFill>
              <a:srgbClr val="E25423"/>
            </a:solidFill>
            <a:ln>
              <a:solidFill>
                <a:srgbClr val="E25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531974" y="1302554"/>
              <a:ext cx="143933" cy="135466"/>
            </a:xfrm>
            <a:prstGeom prst="ellipse">
              <a:avLst/>
            </a:prstGeom>
            <a:solidFill>
              <a:srgbClr val="E25423"/>
            </a:solidFill>
            <a:ln>
              <a:solidFill>
                <a:srgbClr val="E25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316252" y="1216758"/>
              <a:ext cx="143933" cy="135466"/>
            </a:xfrm>
            <a:prstGeom prst="ellipse">
              <a:avLst/>
            </a:prstGeom>
            <a:solidFill>
              <a:srgbClr val="E25423"/>
            </a:solidFill>
            <a:ln>
              <a:solidFill>
                <a:srgbClr val="E25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4100530" y="1302554"/>
              <a:ext cx="143933" cy="135466"/>
            </a:xfrm>
            <a:prstGeom prst="ellipse">
              <a:avLst/>
            </a:prstGeom>
            <a:solidFill>
              <a:srgbClr val="E25423"/>
            </a:solidFill>
            <a:ln>
              <a:solidFill>
                <a:srgbClr val="E25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539409" y="1921151"/>
            <a:ext cx="3395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Colonization poses a risk for: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Invasive infection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Transmission to others</a:t>
            </a:r>
          </a:p>
        </p:txBody>
      </p:sp>
      <p:sp>
        <p:nvSpPr>
          <p:cNvPr id="13" name="Title 15"/>
          <p:cNvSpPr>
            <a:spLocks noGrp="1"/>
          </p:cNvSpPr>
          <p:nvPr>
            <p:ph type="title"/>
          </p:nvPr>
        </p:nvSpPr>
        <p:spPr>
          <a:xfrm>
            <a:off x="208722" y="205979"/>
            <a:ext cx="8478078" cy="857250"/>
          </a:xfrm>
        </p:spPr>
        <p:txBody>
          <a:bodyPr/>
          <a:lstStyle/>
          <a:p>
            <a:r>
              <a:rPr lang="en-US" i="1" dirty="0"/>
              <a:t>Candida auris </a:t>
            </a:r>
            <a:r>
              <a:rPr lang="en-US" dirty="0"/>
              <a:t>Colonizes Skin and Other Body Sites</a:t>
            </a:r>
          </a:p>
        </p:txBody>
      </p:sp>
    </p:spTree>
    <p:extLst>
      <p:ext uri="{BB962C8B-B14F-4D97-AF65-F5344CB8AC3E}">
        <p14:creationId xmlns:p14="http://schemas.microsoft.com/office/powerpoint/2010/main" val="189345010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 for </a:t>
            </a:r>
            <a:r>
              <a:rPr lang="en-US" i="1" dirty="0"/>
              <a:t>C. auris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Older age</a:t>
            </a:r>
          </a:p>
          <a:p>
            <a:r>
              <a:rPr lang="en-US" dirty="0"/>
              <a:t>Multiple healthcare stays (post-acute and long term)</a:t>
            </a:r>
          </a:p>
          <a:p>
            <a:r>
              <a:rPr lang="en-US" dirty="0"/>
              <a:t>Prolonged healthcare stay</a:t>
            </a:r>
          </a:p>
          <a:p>
            <a:r>
              <a:rPr lang="en-US" dirty="0"/>
              <a:t>Taking antibiotics and antifungals</a:t>
            </a:r>
          </a:p>
          <a:p>
            <a:r>
              <a:rPr lang="en-US" dirty="0"/>
              <a:t>Tracheostomy</a:t>
            </a:r>
          </a:p>
          <a:p>
            <a:r>
              <a:rPr lang="en-US" dirty="0"/>
              <a:t>Ventilator</a:t>
            </a:r>
          </a:p>
          <a:p>
            <a:r>
              <a:rPr lang="en-US" dirty="0"/>
              <a:t>Feeding tubes</a:t>
            </a:r>
          </a:p>
          <a:p>
            <a:r>
              <a:rPr lang="en-US" dirty="0"/>
              <a:t>Central lines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138" y="2248642"/>
            <a:ext cx="4119326" cy="274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2587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953" y="1090164"/>
            <a:ext cx="5517600" cy="37933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214418" y="2875822"/>
            <a:ext cx="240383" cy="22203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541753" y="3061843"/>
            <a:ext cx="240383" cy="22203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796584" y="2986839"/>
            <a:ext cx="240383" cy="22203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329348" y="2816492"/>
            <a:ext cx="240383" cy="22203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539241" y="3370251"/>
            <a:ext cx="240383" cy="22203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0000"/>
                </a:solidFill>
              </a:ln>
              <a:solidFill>
                <a:schemeClr val="accent6"/>
              </a:solidFill>
            </a:endParaRPr>
          </a:p>
        </p:txBody>
      </p:sp>
      <p:sp>
        <p:nvSpPr>
          <p:cNvPr id="9" name="Title 15"/>
          <p:cNvSpPr>
            <a:spLocks noGrp="1"/>
          </p:cNvSpPr>
          <p:nvPr>
            <p:ph type="title"/>
          </p:nvPr>
        </p:nvSpPr>
        <p:spPr>
          <a:xfrm>
            <a:off x="208722" y="205979"/>
            <a:ext cx="8478078" cy="857250"/>
          </a:xfrm>
        </p:spPr>
        <p:txBody>
          <a:bodyPr/>
          <a:lstStyle/>
          <a:p>
            <a:r>
              <a:rPr lang="en-US" i="1" dirty="0"/>
              <a:t>Candida auris </a:t>
            </a:r>
            <a:r>
              <a:rPr lang="en-US" dirty="0"/>
              <a:t>colonizes the environment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25" y="1213441"/>
            <a:ext cx="2085168" cy="20812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280" y="1306514"/>
            <a:ext cx="3117440" cy="17964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5" r="21106"/>
          <a:stretch/>
        </p:blipFill>
        <p:spPr>
          <a:xfrm>
            <a:off x="6653366" y="1374328"/>
            <a:ext cx="1731093" cy="1857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30" y="3370251"/>
            <a:ext cx="2216867" cy="13351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00554" y="4181177"/>
            <a:ext cx="1843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2">
                    <a:lumMod val="50000"/>
                  </a:schemeClr>
                </a:solidFill>
                <a:latin typeface="Calb"/>
                <a:cs typeface="Arial" panose="020B0604020202020204" pitchFamily="34" charset="0"/>
              </a:rPr>
              <a:t>Welsh R, J Clin Micro. 2017;55(10):2996-3005 </a:t>
            </a:r>
          </a:p>
          <a:p>
            <a:r>
              <a:rPr lang="en-US" sz="900" dirty="0">
                <a:solidFill>
                  <a:schemeClr val="tx2">
                    <a:lumMod val="50000"/>
                  </a:schemeClr>
                </a:solidFill>
                <a:latin typeface="Calb"/>
                <a:cs typeface="Calibri" panose="020F0502020204030204" pitchFamily="34" charset="0"/>
              </a:rPr>
              <a:t>E.  Adams et al. ID WeeK Poster, October 2018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8025" y="3319288"/>
            <a:ext cx="1110252" cy="15104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29348" y="4858568"/>
            <a:ext cx="14611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https://5.imimg.com</a:t>
            </a:r>
          </a:p>
        </p:txBody>
      </p:sp>
    </p:spTree>
    <p:extLst>
      <p:ext uri="{BB962C8B-B14F-4D97-AF65-F5344CB8AC3E}">
        <p14:creationId xmlns:p14="http://schemas.microsoft.com/office/powerpoint/2010/main" val="3233120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Candida auris </a:t>
            </a:r>
            <a:r>
              <a:rPr lang="en-US" dirty="0"/>
              <a:t>presents new challenges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Often misidentified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Resistant to antifungal drugs</a:t>
            </a:r>
          </a:p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Causes invasive infections with high mortality</a:t>
            </a:r>
          </a:p>
          <a:p>
            <a:pPr marL="457200" indent="-457200">
              <a:buAutoNum type="arabicPeriod"/>
            </a:pPr>
            <a:r>
              <a:rPr lang="en-US" dirty="0"/>
              <a:t>Can cause outbreaks in healthcare settings</a:t>
            </a:r>
          </a:p>
        </p:txBody>
      </p:sp>
      <p:pic>
        <p:nvPicPr>
          <p:cNvPr id="5" name="Picture 2" descr="http://firstwesternhospital.healthcare/wp-content/uploads/2015/03/First-Western-Hospital-Koh-Phangan-general-ward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21" y="2540903"/>
            <a:ext cx="3614935" cy="241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1510018" y="2903892"/>
            <a:ext cx="2628212" cy="188622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80808"/>
                </a:solidFill>
              </a:rPr>
              <a:t>All the makings of a fungal superbug!</a:t>
            </a:r>
          </a:p>
        </p:txBody>
      </p:sp>
    </p:spTree>
    <p:extLst>
      <p:ext uri="{BB962C8B-B14F-4D97-AF65-F5344CB8AC3E}">
        <p14:creationId xmlns:p14="http://schemas.microsoft.com/office/powerpoint/2010/main" val="1749679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4BBED5B5-6CC7-46B8-9E26-F30F118BA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512" y="46382"/>
            <a:ext cx="7149547" cy="838339"/>
          </a:xfrm>
        </p:spPr>
        <p:txBody>
          <a:bodyPr>
            <a:normAutofit/>
          </a:bodyPr>
          <a:lstStyle/>
          <a:p>
            <a:r>
              <a:rPr lang="en-US" sz="3000" b="1" i="1" dirty="0">
                <a:solidFill>
                  <a:srgbClr val="E25423"/>
                </a:solidFill>
              </a:rPr>
              <a:t>C. auris </a:t>
            </a:r>
            <a:r>
              <a:rPr lang="en-US" sz="3000" b="1">
                <a:solidFill>
                  <a:srgbClr val="E25423"/>
                </a:solidFill>
              </a:rPr>
              <a:t>in New </a:t>
            </a:r>
            <a:r>
              <a:rPr lang="en-US" sz="3000" b="1" dirty="0">
                <a:solidFill>
                  <a:srgbClr val="E25423"/>
                </a:solidFill>
              </a:rPr>
              <a:t>York</a:t>
            </a:r>
          </a:p>
        </p:txBody>
      </p:sp>
      <p:pic>
        <p:nvPicPr>
          <p:cNvPr id="21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B21A451E-0BD6-49E6-BE5B-7487327A3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4" y="921302"/>
            <a:ext cx="5181600" cy="3394075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A6223E4A-AF1F-45D6-8679-6F46DBA6310A}"/>
              </a:ext>
            </a:extLst>
          </p:cNvPr>
          <p:cNvSpPr/>
          <p:nvPr/>
        </p:nvSpPr>
        <p:spPr>
          <a:xfrm>
            <a:off x="3909392" y="1265237"/>
            <a:ext cx="12192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8F67B3-518A-4C01-92A5-C90744798A77}"/>
              </a:ext>
            </a:extLst>
          </p:cNvPr>
          <p:cNvSpPr txBox="1"/>
          <p:nvPr/>
        </p:nvSpPr>
        <p:spPr>
          <a:xfrm>
            <a:off x="228598" y="4552950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CDC website cited 6/25/19: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https://www.cdc.gov/fungal/candida-auris/tracking-c-auris.html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NYSDOH website cited 6/25/19:   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https://health.ny.gov/diseases/communicable/c_auris/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C39D73-8B2E-4521-84AA-10F588BF3BF8}"/>
              </a:ext>
            </a:extLst>
          </p:cNvPr>
          <p:cNvSpPr txBox="1"/>
          <p:nvPr/>
        </p:nvSpPr>
        <p:spPr>
          <a:xfrm>
            <a:off x="5638800" y="1067632"/>
            <a:ext cx="3306417" cy="344709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of May 15, 2019: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6465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330 clinical cases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462 surveillance cases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6465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 double counted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EC71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“pan-resistant” cases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rgbClr val="64656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solidFill>
                  <a:srgbClr val="EC71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400" dirty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colonization to infection</a:t>
            </a:r>
            <a:endParaRPr kumimoji="0" lang="en-US" sz="1400" b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4656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9540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1B1D1A-7048-4F94-B4C4-8F3E18425EED}"/>
              </a:ext>
            </a:extLst>
          </p:cNvPr>
          <p:cNvSpPr txBox="1"/>
          <p:nvPr/>
        </p:nvSpPr>
        <p:spPr>
          <a:xfrm>
            <a:off x="152400" y="285752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254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Affected Facilities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A26FD7-D869-4F0B-A75F-F4FC05990BF6}"/>
              </a:ext>
            </a:extLst>
          </p:cNvPr>
          <p:cNvSpPr txBox="1"/>
          <p:nvPr/>
        </p:nvSpPr>
        <p:spPr>
          <a:xfrm>
            <a:off x="271672" y="888730"/>
            <a:ext cx="902472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46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NYS facilities that have had a patient with </a:t>
            </a:r>
            <a:r>
              <a:rPr lang="en-US" sz="2400" i="1" dirty="0">
                <a:solidFill>
                  <a:srgbClr val="646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auris </a:t>
            </a:r>
            <a:r>
              <a:rPr lang="en-US" sz="2400" dirty="0">
                <a:solidFill>
                  <a:srgbClr val="646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br>
              <a:rPr lang="en-US" sz="2400" dirty="0">
                <a:solidFill>
                  <a:srgbClr val="646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rgbClr val="646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days prior to patient diagnosis to the present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8C48EF1-630B-412E-BCE0-035022A915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86092"/>
              </p:ext>
            </p:extLst>
          </p:nvPr>
        </p:nvGraphicFramePr>
        <p:xfrm>
          <a:off x="1752600" y="1856134"/>
          <a:ext cx="5537200" cy="194040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380607">
                  <a:extLst>
                    <a:ext uri="{9D8B030D-6E8A-4147-A177-3AD203B41FA5}">
                      <a16:colId xmlns:a16="http://schemas.microsoft.com/office/drawing/2014/main" val="3195078558"/>
                    </a:ext>
                  </a:extLst>
                </a:gridCol>
                <a:gridCol w="2156593">
                  <a:extLst>
                    <a:ext uri="{9D8B030D-6E8A-4147-A177-3AD203B41FA5}">
                      <a16:colId xmlns:a16="http://schemas.microsoft.com/office/drawing/2014/main" val="3824803746"/>
                    </a:ext>
                  </a:extLst>
                </a:gridCol>
              </a:tblGrid>
              <a:tr h="318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Facility Type</a:t>
                      </a:r>
                      <a:endParaRPr lang="en-US" sz="16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 of Facilities Affected</a:t>
                      </a:r>
                      <a:endParaRPr lang="en-US" sz="16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833685"/>
                  </a:ext>
                </a:extLst>
              </a:tr>
              <a:tr h="318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Hospitals</a:t>
                      </a:r>
                      <a:endParaRPr lang="en-US" sz="16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  <a:endParaRPr lang="en-US" sz="16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53270073"/>
                  </a:ext>
                </a:extLst>
              </a:tr>
              <a:tr h="318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Nursing Homes &amp; Rehabs</a:t>
                      </a:r>
                      <a:endParaRPr lang="en-US" sz="16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103</a:t>
                      </a:r>
                      <a:endParaRPr lang="en-US" sz="16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0654802"/>
                  </a:ext>
                </a:extLst>
              </a:tr>
              <a:tr h="3189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LTACH</a:t>
                      </a:r>
                      <a:endParaRPr lang="en-US" sz="16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98350269"/>
                  </a:ext>
                </a:extLst>
              </a:tr>
              <a:tr h="3322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Hospice</a:t>
                      </a:r>
                      <a:endParaRPr lang="en-US" sz="16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03709556"/>
                  </a:ext>
                </a:extLst>
              </a:tr>
              <a:tr h="3322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164</a:t>
                      </a:r>
                      <a:endParaRPr lang="en-US" sz="16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9971011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2CFB712-97B4-427E-B464-1184B724C3AA}"/>
              </a:ext>
            </a:extLst>
          </p:cNvPr>
          <p:cNvSpPr txBox="1"/>
          <p:nvPr/>
        </p:nvSpPr>
        <p:spPr>
          <a:xfrm>
            <a:off x="271672" y="3988904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Skilled nursing facilities (SNFs) caring for ventilated patient (vSNF) are disproportionately affected compared to other SNF  (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auris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Colonization Rate:  7.0 % vs. 0.7 %)*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5B2B25-104D-4A1A-8407-C2E5EF013EB1}"/>
              </a:ext>
            </a:extLst>
          </p:cNvPr>
          <p:cNvSpPr txBox="1"/>
          <p:nvPr/>
        </p:nvSpPr>
        <p:spPr>
          <a:xfrm>
            <a:off x="2047461" y="4674991"/>
            <a:ext cx="5294243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646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*E.  Adams et al. ID Week Poster, October 2018  </a:t>
            </a: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412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Characteristics of MDROs in PA/LTCFs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574062" y="690533"/>
            <a:ext cx="1824228" cy="4060208"/>
            <a:chOff x="3689236" y="920710"/>
            <a:chExt cx="2432304" cy="5413611"/>
          </a:xfrm>
        </p:grpSpPr>
        <p:grpSp>
          <p:nvGrpSpPr>
            <p:cNvPr id="7" name="Group 6"/>
            <p:cNvGrpSpPr/>
            <p:nvPr/>
          </p:nvGrpSpPr>
          <p:grpSpPr>
            <a:xfrm>
              <a:off x="3689236" y="1500711"/>
              <a:ext cx="2432304" cy="4833610"/>
              <a:chOff x="3689236" y="1500711"/>
              <a:chExt cx="2432304" cy="483361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9236" y="1500711"/>
                <a:ext cx="2432304" cy="4833610"/>
              </a:xfrm>
              <a:prstGeom prst="rect">
                <a:avLst/>
              </a:prstGeom>
              <a:ln w="28575">
                <a:solidFill>
                  <a:srgbClr val="D9531E"/>
                </a:solidFill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820372" y="1630046"/>
                <a:ext cx="1391663" cy="400109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b="1" dirty="0">
                    <a:solidFill>
                      <a:srgbClr val="002060"/>
                    </a:solidFill>
                    <a:latin typeface="Calibri" panose="020F0502020204030204" pitchFamily="34" charset="0"/>
                  </a:rPr>
                  <a:t>INFECTIONS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20372" y="5497254"/>
                <a:ext cx="1815365" cy="677108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b="1" dirty="0">
                    <a:solidFill>
                      <a:srgbClr val="002060"/>
                    </a:solidFill>
                    <a:latin typeface="Calibri" panose="020F0502020204030204" pitchFamily="34" charset="0"/>
                  </a:rPr>
                  <a:t>ASYMPTOMATIC COLONIZATION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055796" y="920710"/>
              <a:ext cx="1699184" cy="55399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solidFill>
                    <a:srgbClr val="D9531E"/>
                  </a:solidFill>
                  <a:latin typeface="Calibri" panose="020F0502020204030204" pitchFamily="34" charset="0"/>
                </a:rPr>
                <a:t>Detection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57201" y="690533"/>
            <a:ext cx="1847754" cy="4060208"/>
            <a:chOff x="885649" y="920710"/>
            <a:chExt cx="2463672" cy="5413611"/>
          </a:xfrm>
        </p:grpSpPr>
        <p:sp>
          <p:nvSpPr>
            <p:cNvPr id="15" name="TextBox 14"/>
            <p:cNvSpPr txBox="1"/>
            <p:nvPr/>
          </p:nvSpPr>
          <p:spPr>
            <a:xfrm>
              <a:off x="885649" y="920710"/>
              <a:ext cx="2438939" cy="55399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solidFill>
                    <a:srgbClr val="D9531E"/>
                  </a:solidFill>
                  <a:latin typeface="Calibri" panose="020F0502020204030204" pitchFamily="34" charset="0"/>
                </a:rPr>
                <a:t>Resistance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94083" y="1489939"/>
              <a:ext cx="2455238" cy="4844382"/>
              <a:chOff x="894083" y="1489939"/>
              <a:chExt cx="2455238" cy="4844382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894083" y="4924619"/>
                <a:ext cx="2430503" cy="572635"/>
              </a:xfrm>
              <a:prstGeom prst="rect">
                <a:avLst/>
              </a:prstGeom>
              <a:solidFill>
                <a:srgbClr val="0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970" y="5321551"/>
                <a:ext cx="2411616" cy="989118"/>
              </a:xfrm>
              <a:prstGeom prst="rect">
                <a:avLst/>
              </a:prstGeom>
            </p:spPr>
          </p:pic>
          <p:grpSp>
            <p:nvGrpSpPr>
              <p:cNvPr id="25" name="Group 24"/>
              <p:cNvGrpSpPr/>
              <p:nvPr/>
            </p:nvGrpSpPr>
            <p:grpSpPr>
              <a:xfrm>
                <a:off x="894083" y="1489939"/>
                <a:ext cx="2430505" cy="3312394"/>
                <a:chOff x="4491322" y="1500710"/>
                <a:chExt cx="3280453" cy="3312394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09" r="60880" b="65879"/>
                <a:stretch/>
              </p:blipFill>
              <p:spPr>
                <a:xfrm>
                  <a:off x="4491322" y="3679248"/>
                  <a:ext cx="3280451" cy="1133856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863" r="57937" b="37858"/>
                <a:stretch/>
              </p:blipFill>
              <p:spPr>
                <a:xfrm>
                  <a:off x="4491324" y="1500710"/>
                  <a:ext cx="3280449" cy="1132083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31" t="16703" r="58771" b="34041"/>
                <a:stretch/>
              </p:blipFill>
              <p:spPr>
                <a:xfrm>
                  <a:off x="4491323" y="2615859"/>
                  <a:ext cx="3280452" cy="1133856"/>
                </a:xfrm>
                <a:prstGeom prst="rect">
                  <a:avLst/>
                </a:prstGeom>
              </p:spPr>
            </p:pic>
          </p:grpSp>
          <p:sp>
            <p:nvSpPr>
              <p:cNvPr id="26" name="Rectangle 25"/>
              <p:cNvSpPr/>
              <p:nvPr/>
            </p:nvSpPr>
            <p:spPr>
              <a:xfrm>
                <a:off x="894087" y="1489939"/>
                <a:ext cx="2438238" cy="4844382"/>
              </a:xfrm>
              <a:prstGeom prst="rect">
                <a:avLst/>
              </a:prstGeom>
              <a:noFill/>
              <a:ln w="28575">
                <a:solidFill>
                  <a:srgbClr val="D953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60919" y="4952299"/>
                <a:ext cx="1373818" cy="400109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b="1" dirty="0">
                    <a:solidFill>
                      <a:srgbClr val="002060"/>
                    </a:solidFill>
                    <a:latin typeface="Calibri" panose="020F0502020204030204" pitchFamily="34" charset="0"/>
                  </a:rPr>
                  <a:t>GENOTYPES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94083" y="2217538"/>
                <a:ext cx="2455238" cy="1508106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b="1" dirty="0">
                    <a:solidFill>
                      <a:srgbClr val="002060"/>
                    </a:solidFill>
                    <a:latin typeface="Calibri" panose="020F0502020204030204" pitchFamily="34" charset="0"/>
                  </a:rPr>
                  <a:t>CRE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b="1" dirty="0">
                    <a:solidFill>
                      <a:srgbClr val="002060"/>
                    </a:solidFill>
                    <a:latin typeface="Calibri" panose="020F0502020204030204" pitchFamily="34" charset="0"/>
                  </a:rPr>
                  <a:t>CRPA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b="1" dirty="0">
                    <a:solidFill>
                      <a:srgbClr val="002060"/>
                    </a:solidFill>
                    <a:latin typeface="Calibri" panose="020F0502020204030204" pitchFamily="34" charset="0"/>
                  </a:rPr>
                  <a:t>Pan-resistant organisms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50" b="1" i="1" dirty="0">
                    <a:solidFill>
                      <a:srgbClr val="002060"/>
                    </a:solidFill>
                    <a:latin typeface="Calibri" panose="020F0502020204030204" pitchFamily="34" charset="0"/>
                  </a:rPr>
                  <a:t>Candida auris</a:t>
                </a: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4680145" y="690533"/>
            <a:ext cx="1865112" cy="4060208"/>
            <a:chOff x="6450149" y="920710"/>
            <a:chExt cx="2486816" cy="5413611"/>
          </a:xfrm>
        </p:grpSpPr>
        <p:sp>
          <p:nvSpPr>
            <p:cNvPr id="13" name="TextBox 12"/>
            <p:cNvSpPr txBox="1"/>
            <p:nvPr/>
          </p:nvSpPr>
          <p:spPr>
            <a:xfrm>
              <a:off x="6604670" y="920710"/>
              <a:ext cx="2177776" cy="55399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solidFill>
                    <a:srgbClr val="D9531E"/>
                  </a:solidFill>
                  <a:latin typeface="Calibri" panose="020F0502020204030204" pitchFamily="34" charset="0"/>
                </a:rPr>
                <a:t>Transmission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450149" y="1476888"/>
              <a:ext cx="2486816" cy="4857433"/>
              <a:chOff x="6450149" y="1476888"/>
              <a:chExt cx="2486816" cy="4857433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62" r="6838" b="4978"/>
              <a:stretch/>
            </p:blipFill>
            <p:spPr>
              <a:xfrm>
                <a:off x="6475141" y="3764410"/>
                <a:ext cx="2461824" cy="2552658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46" t="14866" r="15960" b="1115"/>
              <a:stretch/>
            </p:blipFill>
            <p:spPr>
              <a:xfrm>
                <a:off x="6457888" y="1482241"/>
                <a:ext cx="2479077" cy="2173345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6450149" y="1476888"/>
                <a:ext cx="2486816" cy="4857433"/>
              </a:xfrm>
              <a:prstGeom prst="rect">
                <a:avLst/>
              </a:prstGeom>
              <a:noFill/>
              <a:ln w="28575">
                <a:solidFill>
                  <a:srgbClr val="D953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6827111" y="690533"/>
            <a:ext cx="1865112" cy="4058309"/>
            <a:chOff x="9258092" y="920710"/>
            <a:chExt cx="2486816" cy="5411079"/>
          </a:xfrm>
        </p:grpSpPr>
        <p:sp>
          <p:nvSpPr>
            <p:cNvPr id="24" name="TextBox 23"/>
            <p:cNvSpPr txBox="1"/>
            <p:nvPr/>
          </p:nvSpPr>
          <p:spPr>
            <a:xfrm>
              <a:off x="9859959" y="920710"/>
              <a:ext cx="1283087" cy="55399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solidFill>
                    <a:srgbClr val="D9531E"/>
                  </a:solidFill>
                  <a:latin typeface="Calibri" panose="020F0502020204030204" pitchFamily="34" charset="0"/>
                </a:rPr>
                <a:t>Spread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9258092" y="1489939"/>
              <a:ext cx="2486816" cy="4841850"/>
              <a:chOff x="9258092" y="1489939"/>
              <a:chExt cx="2486816" cy="484185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9258092" y="1489939"/>
                <a:ext cx="2486816" cy="4841850"/>
              </a:xfrm>
              <a:prstGeom prst="rect">
                <a:avLst/>
              </a:prstGeom>
              <a:noFill/>
              <a:ln w="28575">
                <a:solidFill>
                  <a:srgbClr val="D953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165" t="1504" r="2018" b="51392"/>
              <a:stretch/>
            </p:blipFill>
            <p:spPr>
              <a:xfrm>
                <a:off x="9310546" y="1666582"/>
                <a:ext cx="2381908" cy="3285717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921" t="51843" r="29067" b="30652"/>
              <a:stretch/>
            </p:blipFill>
            <p:spPr>
              <a:xfrm>
                <a:off x="9980815" y="5194680"/>
                <a:ext cx="1164514" cy="948905"/>
              </a:xfrm>
              <a:prstGeom prst="rect">
                <a:avLst/>
              </a:prstGeom>
            </p:spPr>
          </p:pic>
          <p:sp>
            <p:nvSpPr>
              <p:cNvPr id="18" name="Oval 17"/>
              <p:cNvSpPr/>
              <p:nvPr/>
            </p:nvSpPr>
            <p:spPr>
              <a:xfrm>
                <a:off x="9282827" y="1613186"/>
                <a:ext cx="396248" cy="29992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436046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40C4E-FB07-4702-857A-54882A27E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E5765-8BF3-409C-B309-4E986183B7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923" y="1158875"/>
            <a:ext cx="8488016" cy="3341688"/>
          </a:xfrm>
        </p:spPr>
        <p:txBody>
          <a:bodyPr/>
          <a:lstStyle/>
          <a:p>
            <a:r>
              <a:rPr lang="en-US" sz="2600" dirty="0"/>
              <a:t>Review Multi-Drug Resistant Organisms (MDROs) in LTCFs</a:t>
            </a:r>
          </a:p>
          <a:p>
            <a:r>
              <a:rPr lang="en-US" sz="2600" dirty="0"/>
              <a:t>Review CDC Containment Strategy for (MDROs)</a:t>
            </a:r>
          </a:p>
          <a:p>
            <a:r>
              <a:rPr lang="en-US" sz="2600" dirty="0"/>
              <a:t>Identify infection prevention and control (IPC) challenges in LTCFs</a:t>
            </a:r>
          </a:p>
          <a:p>
            <a:r>
              <a:rPr lang="en-US" sz="2600" dirty="0"/>
              <a:t>Describe potential practical IPC solutions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2235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707" y="1334824"/>
            <a:ext cx="1724025" cy="2095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07594"/>
            <a:ext cx="3998768" cy="41922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68240" y="3704923"/>
            <a:ext cx="4008120" cy="707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Containment and Prevention of MDROs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300" y="326127"/>
            <a:ext cx="1714500" cy="1466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2742" y="1792977"/>
            <a:ext cx="1057275" cy="12096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72100" y="1272540"/>
            <a:ext cx="213360" cy="6990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47024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7200" y="-85241"/>
            <a:ext cx="8229600" cy="1148470"/>
          </a:xfrm>
        </p:spPr>
        <p:txBody>
          <a:bodyPr anchor="ctr"/>
          <a:lstStyle/>
          <a:p>
            <a:r>
              <a:rPr lang="en-US" dirty="0"/>
              <a:t>CDC Containment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457201" y="858286"/>
            <a:ext cx="4724400" cy="3341688"/>
          </a:xfrm>
        </p:spPr>
        <p:txBody>
          <a:bodyPr>
            <a:noAutofit/>
          </a:bodyPr>
          <a:lstStyle/>
          <a:p>
            <a:r>
              <a:rPr lang="en-US" dirty="0"/>
              <a:t>Systematic approach to slow spread of novel or rare multidrug-resistant organisms or mechanisms through aggressive response to ≥1 case</a:t>
            </a:r>
          </a:p>
          <a:p>
            <a:pPr lvl="1"/>
            <a:r>
              <a:rPr lang="en-US" dirty="0"/>
              <a:t>Pan-resistant organisms</a:t>
            </a:r>
          </a:p>
          <a:p>
            <a:pPr lvl="1"/>
            <a:r>
              <a:rPr lang="en-US" dirty="0"/>
              <a:t>Carbapenemase-producing organisms</a:t>
            </a:r>
          </a:p>
          <a:p>
            <a:pPr lvl="1"/>
            <a:r>
              <a:rPr lang="en-US" i="1" dirty="0"/>
              <a:t>mcr-1</a:t>
            </a:r>
          </a:p>
          <a:p>
            <a:pPr lvl="1"/>
            <a:r>
              <a:rPr lang="en-US" i="1" dirty="0"/>
              <a:t>Candida auris</a:t>
            </a:r>
          </a:p>
          <a:p>
            <a:r>
              <a:rPr lang="en-US" dirty="0"/>
              <a:t>Response based on pathogen/resistance mechanism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79" t="94" r="2412" b="2107"/>
          <a:stretch/>
        </p:blipFill>
        <p:spPr>
          <a:xfrm>
            <a:off x="5658417" y="477811"/>
            <a:ext cx="3178571" cy="4203306"/>
          </a:xfrm>
          <a:prstGeom prst="rect">
            <a:avLst/>
          </a:prstGeom>
          <a:ln w="31750">
            <a:solidFill>
              <a:srgbClr val="E25423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527495" y="4738213"/>
            <a:ext cx="36329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/>
                <a:hlinkClick r:id="rId4"/>
              </a:rPr>
              <a:t>https://www.cdc.gov/hai/outbreaks/mdro/index.html</a:t>
            </a:r>
            <a:r>
              <a:rPr lang="en-US" sz="1200" dirty="0">
                <a:solidFill>
                  <a:srgbClr val="000000"/>
                </a:solidFill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468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/>
              <a:t>70 year old admitted from a long-term acute care hospital (LTACH) to nursing home</a:t>
            </a:r>
          </a:p>
          <a:p>
            <a:pPr lvl="1"/>
            <a:r>
              <a:rPr lang="en-US" altLang="en-US" dirty="0"/>
              <a:t>Complicated hospital history including surgery, prolonged ICU stay, multiple courses of antibiotics</a:t>
            </a:r>
          </a:p>
          <a:p>
            <a:pPr lvl="1"/>
            <a:r>
              <a:rPr lang="en-US" altLang="en-US" dirty="0"/>
              <a:t>Spent 5 weeks in the LTACH</a:t>
            </a:r>
          </a:p>
          <a:p>
            <a:r>
              <a:rPr lang="en-US" altLang="en-US" dirty="0"/>
              <a:t>On transfer, has tracheostomy, PEG tube, indwelling urinary catheter and partially healing sacral pressure ulcer</a:t>
            </a:r>
          </a:p>
          <a:p>
            <a:r>
              <a:rPr lang="en-US" altLang="en-US" dirty="0"/>
              <a:t>One week later, on reviewing the chart, you find results of a culture sent from tracheostomy secretions</a:t>
            </a:r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62BF47-F5D0-4302-91BB-9D5D1F118D3D}"/>
              </a:ext>
            </a:extLst>
          </p:cNvPr>
          <p:cNvSpPr txBox="1"/>
          <p:nvPr/>
        </p:nvSpPr>
        <p:spPr>
          <a:xfrm>
            <a:off x="947529" y="4558748"/>
            <a:ext cx="50490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Illustrative case courtesy of K. Slifka Jacobs, CDC</a:t>
            </a:r>
          </a:p>
        </p:txBody>
      </p:sp>
    </p:spTree>
    <p:extLst>
      <p:ext uri="{BB962C8B-B14F-4D97-AF65-F5344CB8AC3E}">
        <p14:creationId xmlns:p14="http://schemas.microsoft.com/office/powerpoint/2010/main" val="228422886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Example, continued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158875"/>
            <a:ext cx="4792894" cy="3341688"/>
          </a:xfrm>
        </p:spPr>
        <p:txBody>
          <a:bodyPr/>
          <a:lstStyle/>
          <a:p>
            <a:pPr marL="342900" lvl="1" indent="-342900">
              <a:lnSpc>
                <a:spcPct val="90000"/>
              </a:lnSpc>
              <a:buClr>
                <a:srgbClr val="E25423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Tracheostomy aspirate culture grew </a:t>
            </a:r>
            <a:r>
              <a:rPr lang="en-US" altLang="en-US" i="1" dirty="0"/>
              <a:t>Klebsiella pneumoniae</a:t>
            </a:r>
            <a:r>
              <a:rPr lang="en-US" altLang="en-US" dirty="0"/>
              <a:t>, &gt;10</a:t>
            </a:r>
            <a:r>
              <a:rPr lang="en-US" altLang="en-US" baseline="30000" dirty="0"/>
              <a:t>5</a:t>
            </a:r>
            <a:r>
              <a:rPr lang="en-US" altLang="en-US" dirty="0"/>
              <a:t> cfu</a:t>
            </a:r>
          </a:p>
          <a:p>
            <a:pPr marL="0" lvl="1" indent="0">
              <a:lnSpc>
                <a:spcPct val="90000"/>
              </a:lnSpc>
              <a:buClr>
                <a:srgbClr val="E25423"/>
              </a:buClr>
              <a:buSzPct val="100000"/>
              <a:buNone/>
              <a:defRPr/>
            </a:pPr>
            <a:endParaRPr lang="en-US" altLang="en-US" dirty="0"/>
          </a:p>
          <a:p>
            <a:pPr marL="342900" lvl="1" indent="-342900">
              <a:lnSpc>
                <a:spcPct val="90000"/>
              </a:lnSpc>
              <a:buClr>
                <a:srgbClr val="E25423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US" altLang="en-US" dirty="0"/>
          </a:p>
        </p:txBody>
      </p:sp>
      <p:graphicFrame>
        <p:nvGraphicFramePr>
          <p:cNvPr id="4" name="Group 116"/>
          <p:cNvGraphicFramePr>
            <a:graphicFrameLocks/>
          </p:cNvGraphicFramePr>
          <p:nvPr>
            <p:extLst/>
          </p:nvPr>
        </p:nvGraphicFramePr>
        <p:xfrm>
          <a:off x="5377214" y="98824"/>
          <a:ext cx="3513908" cy="4876320"/>
        </p:xfrm>
        <a:graphic>
          <a:graphicData uri="http://schemas.openxmlformats.org/drawingml/2006/table">
            <a:tbl>
              <a:tblPr/>
              <a:tblGrid>
                <a:gridCol w="2201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2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63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Drug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Result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Calibri" pitchFamily="-110" charset="0"/>
                        <a:ea typeface="ＭＳ Ｐゴシック" pitchFamily="-110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65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Amikacin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Intermediate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65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Ampicillin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Resistant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65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Amp/Sulbactam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Resistant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65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Aztreonam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Resistant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-110" charset="0"/>
                        <a:ea typeface="ＭＳ Ｐゴシック" pitchFamily="-110" charset="-128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65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Cefazolin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Resistant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65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Cefepime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Resistant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65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Ceftazidime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Resistant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65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Ceftriaxone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Resistant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65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Cefuroxime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Resistant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65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Gentamicin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Resistant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565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Levofloxcin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Resistant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565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Meropenem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Resistant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99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Piperacillin/Tazobactam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Resistant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565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Tobramycin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Resistant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763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Trimethoprim/Sulfa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-110" charset="0"/>
                          <a:ea typeface="ＭＳ Ｐゴシック" pitchFamily="-110" charset="-128"/>
                        </a:rPr>
                        <a:t>Resistant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210837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" y="3038644"/>
            <a:ext cx="4705342" cy="18468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777" y="1776495"/>
            <a:ext cx="4915240" cy="19292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" y="258785"/>
            <a:ext cx="5135074" cy="201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4138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00368"/>
            <a:ext cx="8763000" cy="4100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" y="4271263"/>
            <a:ext cx="5655924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5000"/>
                </a:schemeClr>
              </a:gs>
              <a:gs pos="50000">
                <a:schemeClr val="bg2">
                  <a:lumMod val="65000"/>
                </a:schemeClr>
              </a:gs>
              <a:gs pos="100000">
                <a:schemeClr val="bg2">
                  <a:lumMod val="9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EC71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dirty="0">
                <a:solidFill>
                  <a:srgbClr val="E254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Nightmare bacteria”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0740" y="110333"/>
            <a:ext cx="684276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5000"/>
                </a:schemeClr>
              </a:gs>
              <a:gs pos="50000">
                <a:schemeClr val="bg2">
                  <a:lumMod val="65000"/>
                </a:schemeClr>
              </a:gs>
              <a:gs pos="100000">
                <a:schemeClr val="bg2">
                  <a:lumMod val="9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808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Carbapenem Resistant Enterobacteriaceae (CRE)</a:t>
            </a:r>
          </a:p>
        </p:txBody>
      </p:sp>
    </p:spTree>
    <p:extLst>
      <p:ext uri="{BB962C8B-B14F-4D97-AF65-F5344CB8AC3E}">
        <p14:creationId xmlns:p14="http://schemas.microsoft.com/office/powerpoint/2010/main" val="434375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 are a public health threat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CRE cause invasive infections with high mortality (up to 40-50%)</a:t>
            </a:r>
          </a:p>
          <a:p>
            <a:pPr marL="0" indent="0">
              <a:buNone/>
            </a:pPr>
            <a:r>
              <a:rPr lang="en-US" dirty="0"/>
              <a:t>	– Urinary Tract Infections</a:t>
            </a:r>
          </a:p>
          <a:p>
            <a:pPr marL="0" indent="0">
              <a:buNone/>
            </a:pPr>
            <a:r>
              <a:rPr lang="en-US" dirty="0"/>
              <a:t>	– Bloodstream infections</a:t>
            </a:r>
          </a:p>
          <a:p>
            <a:pPr marL="0" indent="0">
              <a:buNone/>
            </a:pPr>
            <a:r>
              <a:rPr lang="en-US" dirty="0"/>
              <a:t>	– Wound infections</a:t>
            </a:r>
          </a:p>
          <a:p>
            <a:pPr marL="0" indent="0">
              <a:buNone/>
            </a:pPr>
            <a:r>
              <a:rPr lang="en-US" dirty="0"/>
              <a:t>	– Pneumonia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672" y="1498247"/>
            <a:ext cx="2553128" cy="347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8766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 are a public health threat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</a:rPr>
              <a:t>They cause invasive infections associated with high mortality rates </a:t>
            </a:r>
          </a:p>
          <a:p>
            <a:pPr marL="457200" indent="-457200">
              <a:buAutoNum type="arabicPeriod"/>
            </a:pPr>
            <a:r>
              <a:rPr lang="en-US" dirty="0"/>
              <a:t>Carry resistance genes on mobile genetic elements that confer high levels of resistance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Leave limited to no therapeutic options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 </a:t>
            </a:r>
          </a:p>
          <a:p>
            <a:pPr marL="0" indent="0">
              <a:buNone/>
            </a:pPr>
            <a:r>
              <a:rPr lang="en-US" dirty="0"/>
              <a:t>				Facilitate spread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96" y="2684384"/>
            <a:ext cx="723900" cy="723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96" y="3776663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562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NCEH_ATSDR_combined">
  <a:themeElements>
    <a:clrScheme name="Custom 10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over (Title Slide)">
  <a:themeElements>
    <a:clrScheme name="DHEC colors">
      <a:dk1>
        <a:srgbClr val="00629B"/>
      </a:dk1>
      <a:lt1>
        <a:srgbClr val="FFFFFF"/>
      </a:lt1>
      <a:dk2>
        <a:srgbClr val="44546A"/>
      </a:dk2>
      <a:lt2>
        <a:srgbClr val="E7E6E6"/>
      </a:lt2>
      <a:accent1>
        <a:srgbClr val="00A9CE"/>
      </a:accent1>
      <a:accent2>
        <a:srgbClr val="84BD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A9CE"/>
      </a:hlink>
      <a:folHlink>
        <a:srgbClr val="954F72"/>
      </a:folHlink>
    </a:clrScheme>
    <a:fontScheme name="Custom 1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0B968CB-A960-43B3-99C5-8914A9996312}" vid="{DF545846-2FFF-4111-9F48-765DA0958CE9}"/>
    </a:ext>
  </a:extLst>
</a:theme>
</file>

<file path=ppt/theme/theme3.xml><?xml version="1.0" encoding="utf-8"?>
<a:theme xmlns:a="http://schemas.openxmlformats.org/drawingml/2006/main" name="Custom Design">
  <a:themeElements>
    <a:clrScheme name="DHEC colors">
      <a:dk1>
        <a:srgbClr val="00629B"/>
      </a:dk1>
      <a:lt1>
        <a:srgbClr val="FFFFFF"/>
      </a:lt1>
      <a:dk2>
        <a:srgbClr val="44546A"/>
      </a:dk2>
      <a:lt2>
        <a:srgbClr val="E7E6E6"/>
      </a:lt2>
      <a:accent1>
        <a:srgbClr val="00A9CE"/>
      </a:accent1>
      <a:accent2>
        <a:srgbClr val="84BD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A9CE"/>
      </a:hlink>
      <a:folHlink>
        <a:srgbClr val="954F72"/>
      </a:folHlink>
    </a:clrScheme>
    <a:fontScheme name="Custom 1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0B968CB-A960-43B3-99C5-8914A9996312}" vid="{373B5929-4A57-49E9-BEEC-04212B309672}"/>
    </a:ext>
  </a:extLst>
</a:theme>
</file>

<file path=ppt/theme/theme4.xml><?xml version="1.0" encoding="utf-8"?>
<a:theme xmlns:a="http://schemas.openxmlformats.org/drawingml/2006/main" name="Contact Us (Final Slide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0B968CB-A960-43B3-99C5-8914A9996312}" vid="{9DCA6DD3-C6CD-48C5-AEE7-21CE1ED5AB8D}"/>
    </a:ext>
  </a:extLst>
</a:theme>
</file>

<file path=ppt/theme/theme5.xml><?xml version="1.0" encoding="utf-8"?>
<a:theme xmlns:a="http://schemas.openxmlformats.org/drawingml/2006/main" name="Theme1">
  <a:themeElements>
    <a:clrScheme name="Custom 10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1" id="{2DF99645-EC74-41EB-8A60-FE97EFE594D8}" vid="{68D52B3C-5CE5-4A34-8218-91AFD1CBC885}"/>
    </a:ext>
  </a:extLst>
</a:theme>
</file>

<file path=ppt/theme/theme6.xml><?xml version="1.0" encoding="utf-8"?>
<a:theme xmlns:a="http://schemas.openxmlformats.org/drawingml/2006/main" name="1_Contact Us (Final Slide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0B968CB-A960-43B3-99C5-8914A9996312}" vid="{9DCA6DD3-C6CD-48C5-AEE7-21CE1ED5AB8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31112</TotalTime>
  <Words>1225</Words>
  <Application>Microsoft Office PowerPoint</Application>
  <PresentationFormat>On-screen Show (16:9)</PresentationFormat>
  <Paragraphs>263</Paragraphs>
  <Slides>31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Calb</vt:lpstr>
      <vt:lpstr>Arial</vt:lpstr>
      <vt:lpstr>Calibri Light</vt:lpstr>
      <vt:lpstr>Wingdings</vt:lpstr>
      <vt:lpstr>Montserrat</vt:lpstr>
      <vt:lpstr>Myriad Web Pro</vt:lpstr>
      <vt:lpstr>Calibri</vt:lpstr>
      <vt:lpstr>Courier New</vt:lpstr>
      <vt:lpstr>Open Sans</vt:lpstr>
      <vt:lpstr>NCEH_ATSDR_combined</vt:lpstr>
      <vt:lpstr>Cover (Title Slide)</vt:lpstr>
      <vt:lpstr>Custom Design</vt:lpstr>
      <vt:lpstr>Contact Us (Final Slide)</vt:lpstr>
      <vt:lpstr>Theme1</vt:lpstr>
      <vt:lpstr>1_Contact Us (Final Slide)</vt:lpstr>
      <vt:lpstr>Lessons Learned from the Frontline: Prevention and Control of MDROs in Long-Term Care Facilities</vt:lpstr>
      <vt:lpstr>Speaker Disclosures</vt:lpstr>
      <vt:lpstr>Objectives</vt:lpstr>
      <vt:lpstr>Case Example</vt:lpstr>
      <vt:lpstr>Case Example, continued</vt:lpstr>
      <vt:lpstr>PowerPoint Presentation</vt:lpstr>
      <vt:lpstr>PowerPoint Presentation</vt:lpstr>
      <vt:lpstr>CRE are a public health threat</vt:lpstr>
      <vt:lpstr>CRE are a public health threat</vt:lpstr>
      <vt:lpstr>Carbapenem-resistant Enterobacteriaceae (CRE)</vt:lpstr>
      <vt:lpstr>Carbapenemases in other Gram negative bacteria</vt:lpstr>
      <vt:lpstr>CPOs are a public health threat</vt:lpstr>
      <vt:lpstr>Healthcare networks driving outbreaks:  Findings from public health investigations</vt:lpstr>
      <vt:lpstr>Carriage of CP-CRE (Klebsiella pneumoniae) among Hospitalized patients admitted from Post-acute/Long-term care, 2012</vt:lpstr>
      <vt:lpstr>Older adults are at high risk for infections with MDROs</vt:lpstr>
      <vt:lpstr>Risk Factors for colonization with MDROs</vt:lpstr>
      <vt:lpstr>Nursing home setting provides opportunity for transmission</vt:lpstr>
      <vt:lpstr>PowerPoint Presentation</vt:lpstr>
      <vt:lpstr>Candida can cause serious infections</vt:lpstr>
      <vt:lpstr>Candida auris presents new challenges</vt:lpstr>
      <vt:lpstr>Candida auris presents new challenges</vt:lpstr>
      <vt:lpstr>Candida auris presents new challenges</vt:lpstr>
      <vt:lpstr>Candida auris Colonizes Skin and Other Body Sites</vt:lpstr>
      <vt:lpstr>Risk Factors for C. auris</vt:lpstr>
      <vt:lpstr>Candida auris colonizes the environment</vt:lpstr>
      <vt:lpstr>Candida auris presents new challenges</vt:lpstr>
      <vt:lpstr>C. auris in New York</vt:lpstr>
      <vt:lpstr>PowerPoint Presentation</vt:lpstr>
      <vt:lpstr>Characteristics of MDROs in PA/LTCFs</vt:lpstr>
      <vt:lpstr>PowerPoint Presentation</vt:lpstr>
      <vt:lpstr>CDC Containment Strategy</vt:lpstr>
    </vt:vector>
  </TitlesOfParts>
  <Company>CDC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CDC Presentation</dc:title>
  <dc:creator>Centers for Disease Control and Prevention</dc:creator>
  <cp:lastModifiedBy>Ostrowsky, Belinda (HEALTH)</cp:lastModifiedBy>
  <cp:revision>1045</cp:revision>
  <cp:lastPrinted>2019-06-21T21:23:41Z</cp:lastPrinted>
  <dcterms:created xsi:type="dcterms:W3CDTF">2011-03-17T17:43:16Z</dcterms:created>
  <dcterms:modified xsi:type="dcterms:W3CDTF">2019-07-30T20:11:45Z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</Properties>
</file>