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953" r:id="rId4"/>
    <p:sldId id="406" r:id="rId5"/>
    <p:sldId id="407" r:id="rId6"/>
    <p:sldId id="408" r:id="rId7"/>
    <p:sldId id="409" r:id="rId8"/>
    <p:sldId id="410" r:id="rId9"/>
    <p:sldId id="952" r:id="rId10"/>
    <p:sldId id="954" r:id="rId11"/>
    <p:sldId id="951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antha Hartzel" initials="SH" lastIdx="1" clrIdx="0">
    <p:extLst>
      <p:ext uri="{19B8F6BF-5375-455C-9EA6-DF929625EA0E}">
        <p15:presenceInfo xmlns:p15="http://schemas.microsoft.com/office/powerpoint/2012/main" userId="S-1-5-21-3319432526-1753839183-2002525808-1258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FF0000"/>
    <a:srgbClr val="FDE3E4"/>
    <a:srgbClr val="FCD0D1"/>
    <a:srgbClr val="F9C1C6"/>
    <a:srgbClr val="F59595"/>
    <a:srgbClr val="980000"/>
    <a:srgbClr val="8F4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74" d="100"/>
          <a:sy n="74" d="100"/>
        </p:scale>
        <p:origin x="10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9C923C-4FA7-9942-BB3F-0BFDE21D633B}" type="datetimeFigureOut">
              <a:rPr lang="en-US" smtClean="0"/>
              <a:t>08/02/2019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32D189-9561-B349-9142-68706A7C32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28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indent="-465887">
              <a:buFont typeface="Arial" panose="020B0604020202020204" pitchFamily="34" charset="0"/>
              <a:buChar char="•"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both programs, the goals established included: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 Revision of the agency’s current application form to decrease administrative burden on both sides;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Electronic tracking database that allows multiple staff simultaneous access to all documents and the concurrent completion of steps;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 User-friendly electronic submission option for providers to submit documents; and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 A program-specific dashboard that is a one-stop resource center for all application materials and program information.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00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indent="-465887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Extensive positive feedback from stakeholders, providers, and agency staff</a:t>
            </a:r>
          </a:p>
          <a:p>
            <a:pPr marL="465887" indent="-465887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tracking system has allowed for an automated workflow for enhanced communication between the agency and providers</a:t>
            </a:r>
          </a:p>
          <a:p>
            <a:pPr marL="465887" indent="-465887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staff efficiency</a:t>
            </a:r>
          </a:p>
          <a:p>
            <a:pPr marL="465887" indent="-465887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collaboration levels</a:t>
            </a:r>
          </a:p>
          <a:p>
            <a:pPr marL="465887" indent="-465887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a historical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database with activity logs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and date/time stamps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Easily accessible broad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range of information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Improved work flow and increased automated   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communications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68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indent="-465887">
              <a:buFont typeface="Arial" panose="020B0604020202020204" pitchFamily="34" charset="0"/>
              <a:buChar char="•"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and feedback methods include:</a:t>
            </a:r>
          </a:p>
          <a:p>
            <a:pPr lvl="1"/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Bi-weekly tracking of the status of RSA applications;</a:t>
            </a:r>
          </a:p>
          <a:p>
            <a:pPr lvl="1"/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Quarterly meetings to discuss system performance and program data; and</a:t>
            </a:r>
          </a:p>
          <a:p>
            <a:pPr lvl="2"/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Daily informal meetings with staff to gather feedback</a:t>
            </a:r>
          </a:p>
          <a:p>
            <a:pPr marL="465887" indent="-465887">
              <a:buFont typeface="Arial" panose="020B0604020202020204" pitchFamily="34" charset="0"/>
              <a:buChar char="•"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Feedback form allows providers to give electronic feedback. </a:t>
            </a:r>
          </a:p>
          <a:p>
            <a:pPr marL="465887" indent="-465887">
              <a:buFont typeface="Arial" panose="020B0604020202020204" pitchFamily="34" charset="0"/>
              <a:buChar char="•"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Feedback from lobbyists, special interest groups, and other state agencies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407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1774" lvl="1" indent="-465887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Visually appealing and intuitive Dashboard </a:t>
            </a:r>
          </a:p>
          <a:p>
            <a:pPr marL="931774" lvl="1" indent="-465887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Twenty-four hour access to program information from any mobile device</a:t>
            </a:r>
          </a:p>
          <a:p>
            <a:pPr marL="931774" lvl="1" indent="-465887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communication and use of technology</a:t>
            </a:r>
          </a:p>
          <a:p>
            <a:pPr marL="931774" lvl="1" indent="-465887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Information Technology (IT) Staff were needed in the development or maintaining these systems</a:t>
            </a:r>
          </a:p>
          <a:p>
            <a:pPr marL="931774" lvl="1" indent="-465887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 can be customized based on provider type</a:t>
            </a:r>
          </a:p>
          <a:p>
            <a:pPr marL="931774" lvl="1" indent="-465887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Permission levels allows control of who is accessing information</a:t>
            </a:r>
          </a:p>
          <a:p>
            <a:pPr marL="931774" lvl="1" indent="-465887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improvements can be made within minutes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2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6E3F96-FEB0-9245-A50C-D4D817341B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3574" cy="6909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539897"/>
            <a:ext cx="7772400" cy="152661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32853"/>
            <a:ext cx="7772400" cy="43732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980000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768825-E069-6F42-87A9-92529D0621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2" y="5026671"/>
            <a:ext cx="7772399" cy="400094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98000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46F4A7-E78E-8A41-A409-38BC918226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2078095"/>
            <a:ext cx="7772400" cy="233231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MARYLAND DEPARTMENT OF HEALTH</a:t>
            </a:r>
          </a:p>
        </p:txBody>
      </p:sp>
    </p:spTree>
    <p:extLst>
      <p:ext uri="{BB962C8B-B14F-4D97-AF65-F5344CB8AC3E}">
        <p14:creationId xmlns:p14="http://schemas.microsoft.com/office/powerpoint/2010/main" val="295145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2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8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7712" y="6152497"/>
            <a:ext cx="499248" cy="365125"/>
          </a:xfrm>
        </p:spPr>
        <p:txBody>
          <a:bodyPr/>
          <a:lstStyle>
            <a:lvl1pPr>
              <a:defRPr sz="1600"/>
            </a:lvl1pPr>
          </a:lstStyle>
          <a:p>
            <a:fld id="{EB4BE1A8-99A0-BE4B-B404-CE990ED5F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F4CB9B-4BD7-3D49-A075-0D8E65D83C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5128"/>
            <a:ext cx="7886700" cy="447675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</p:spTree>
    <p:extLst>
      <p:ext uri="{BB962C8B-B14F-4D97-AF65-F5344CB8AC3E}">
        <p14:creationId xmlns:p14="http://schemas.microsoft.com/office/powerpoint/2010/main" val="258802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99">
            <a:extLst>
              <a:ext uri="{FF2B5EF4-FFF2-40B4-BE49-F238E27FC236}">
                <a16:creationId xmlns:a16="http://schemas.microsoft.com/office/drawing/2014/main" id="{FAB5DBD5-ED1B-4741-9821-3F95A8B46D26}"/>
              </a:ext>
            </a:extLst>
          </p:cNvPr>
          <p:cNvCxnSpPr>
            <a:cxnSpLocks/>
          </p:cNvCxnSpPr>
          <p:nvPr userDrawn="1"/>
        </p:nvCxnSpPr>
        <p:spPr>
          <a:xfrm>
            <a:off x="2082801" y="4225978"/>
            <a:ext cx="7061200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D49DEE-DB45-DF4D-8A56-2743728944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01838" y="3667125"/>
            <a:ext cx="7142162" cy="488950"/>
          </a:xfrm>
        </p:spPr>
        <p:txBody>
          <a:bodyPr>
            <a:noAutofit/>
          </a:bodyPr>
          <a:lstStyle>
            <a:lvl1pPr marL="0" indent="0">
              <a:buNone/>
              <a:defRPr sz="3500" i="1"/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76D33B6-D6A5-6648-A849-A5377F3467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1838" y="4196400"/>
            <a:ext cx="7142162" cy="720725"/>
          </a:xfrm>
        </p:spPr>
        <p:txBody>
          <a:bodyPr>
            <a:normAutofit/>
          </a:bodyPr>
          <a:lstStyle>
            <a:lvl1pPr marL="0" indent="0">
              <a:buNone/>
              <a:defRPr sz="4500" b="1"/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</p:spTree>
    <p:extLst>
      <p:ext uri="{BB962C8B-B14F-4D97-AF65-F5344CB8AC3E}">
        <p14:creationId xmlns:p14="http://schemas.microsoft.com/office/powerpoint/2010/main" val="168116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4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6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0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65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3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752" y="6152497"/>
            <a:ext cx="499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B4BE1A8-99A0-BE4B-B404-CE990ED5FA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s://lh4.googleusercontent.com/ZsmX9CwA4D1VTH66_HLHu8ppRW6FXdouYr3Dsi2o0ZGBLCWc7fDdjS4SaiDKzoNh9VE3LpnzUwswN8SXyuQit31G-iiAFQFgJt2nXsTJmxvd3Dstg6TnPsV5OLcQpumGO4zjwPN2GT0">
            <a:extLst>
              <a:ext uri="{FF2B5EF4-FFF2-40B4-BE49-F238E27FC236}">
                <a16:creationId xmlns:a16="http://schemas.microsoft.com/office/drawing/2014/main" id="{6613F1CD-0F36-0A43-BE75-B5576EFB39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628" y="6176965"/>
            <a:ext cx="2241723" cy="45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23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app.smartsheet.com/b/publish?EQBCT=85e22fc816cc4cc0a30f1b5a41f5146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anada.cooper@maryland.gov" TargetMode="External"/><Relationship Id="rId2" Type="http://schemas.openxmlformats.org/officeDocument/2006/relationships/hyperlink" Target="mailto:margie.heald@maryland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ricia.nay@maryland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app.smartsheet.com/b/publish?EQBCT=94a019649f3649e68af14c6f81fb25a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4D9FBF1-73AE-094E-92E1-834ED740D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491" y="2847059"/>
            <a:ext cx="7763710" cy="1321741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AHFSA Best Practices 2019</a:t>
            </a:r>
            <a:br>
              <a:rPr lang="en-US" dirty="0"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</a:br>
            <a:r>
              <a:rPr lang="en-US" dirty="0"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Using Technology to Drive Process Improvement</a:t>
            </a:r>
            <a:endParaRPr lang="en" dirty="0"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9204BC9C-1D50-5943-B6B1-C971A2D1E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193" y="4350525"/>
            <a:ext cx="7772400" cy="4373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Office of Health Care Quality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0" dirty="0"/>
              <a:t>Margie Heald, Deputy Director, Federal Programs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0" dirty="0"/>
              <a:t>Ranada Cooper, Program Manager, Long Term Care 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1A49DA3-7245-F141-BE1F-459AF9FED7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8753" y="5282605"/>
            <a:ext cx="7772399" cy="290401"/>
          </a:xfrm>
        </p:spPr>
        <p:txBody>
          <a:bodyPr/>
          <a:lstStyle/>
          <a:p>
            <a:r>
              <a:rPr lang="en-US" dirty="0">
                <a:latin typeface="Georgia"/>
                <a:ea typeface="Georgia"/>
                <a:cs typeface="Georgia"/>
                <a:sym typeface="Georgia"/>
              </a:rPr>
              <a:t>August 5, 2019</a:t>
            </a:r>
            <a:endParaRPr lang="en" dirty="0">
              <a:latin typeface="Georgia"/>
              <a:ea typeface="Georgia"/>
              <a:cs typeface="Georgia"/>
              <a:sym typeface="Georgia"/>
            </a:endParaRPr>
          </a:p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2DD552A-211E-9D47-8513-E31C1F0E14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68070"/>
            <a:ext cx="7738306" cy="457887"/>
          </a:xfrm>
        </p:spPr>
        <p:txBody>
          <a:bodyPr>
            <a:normAutofit/>
          </a:bodyPr>
          <a:lstStyle/>
          <a:p>
            <a:r>
              <a:rPr lang="en-US" sz="2400" dirty="0"/>
              <a:t>MARYLAND DEPARTMENT OF HEALTH</a:t>
            </a:r>
          </a:p>
        </p:txBody>
      </p:sp>
      <p:cxnSp>
        <p:nvCxnSpPr>
          <p:cNvPr id="28" name="Shape 55">
            <a:extLst>
              <a:ext uri="{FF2B5EF4-FFF2-40B4-BE49-F238E27FC236}">
                <a16:creationId xmlns:a16="http://schemas.microsoft.com/office/drawing/2014/main" id="{11E3BC70-FBD6-C74C-8159-80899B1757B7}"/>
              </a:ext>
            </a:extLst>
          </p:cNvPr>
          <p:cNvCxnSpPr>
            <a:cxnSpLocks/>
          </p:cNvCxnSpPr>
          <p:nvPr/>
        </p:nvCxnSpPr>
        <p:spPr>
          <a:xfrm flipV="1">
            <a:off x="685800" y="1806522"/>
            <a:ext cx="0" cy="2513781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" name="Shape 56">
            <a:extLst>
              <a:ext uri="{FF2B5EF4-FFF2-40B4-BE49-F238E27FC236}">
                <a16:creationId xmlns:a16="http://schemas.microsoft.com/office/drawing/2014/main" id="{979170BE-F13B-8F47-923E-AD14863901BF}"/>
              </a:ext>
            </a:extLst>
          </p:cNvPr>
          <p:cNvCxnSpPr>
            <a:cxnSpLocks/>
          </p:cNvCxnSpPr>
          <p:nvPr/>
        </p:nvCxnSpPr>
        <p:spPr>
          <a:xfrm flipV="1">
            <a:off x="8473714" y="1806523"/>
            <a:ext cx="0" cy="2488559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" name="Shape 57">
            <a:extLst>
              <a:ext uri="{FF2B5EF4-FFF2-40B4-BE49-F238E27FC236}">
                <a16:creationId xmlns:a16="http://schemas.microsoft.com/office/drawing/2014/main" id="{A1F10BB0-360B-AA41-A487-ED39EBBFE660}"/>
              </a:ext>
            </a:extLst>
          </p:cNvPr>
          <p:cNvCxnSpPr>
            <a:cxnSpLocks/>
          </p:cNvCxnSpPr>
          <p:nvPr/>
        </p:nvCxnSpPr>
        <p:spPr>
          <a:xfrm>
            <a:off x="685800" y="1816567"/>
            <a:ext cx="7772400" cy="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" name="Shape 59">
            <a:extLst>
              <a:ext uri="{FF2B5EF4-FFF2-40B4-BE49-F238E27FC236}">
                <a16:creationId xmlns:a16="http://schemas.microsoft.com/office/drawing/2014/main" id="{921D60CF-5C04-BF42-A996-8654D73C5C0E}"/>
              </a:ext>
            </a:extLst>
          </p:cNvPr>
          <p:cNvCxnSpPr>
            <a:cxnSpLocks/>
          </p:cNvCxnSpPr>
          <p:nvPr/>
        </p:nvCxnSpPr>
        <p:spPr>
          <a:xfrm flipH="1" flipV="1">
            <a:off x="8475246" y="4295442"/>
            <a:ext cx="7159" cy="1346601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60">
            <a:extLst>
              <a:ext uri="{FF2B5EF4-FFF2-40B4-BE49-F238E27FC236}">
                <a16:creationId xmlns:a16="http://schemas.microsoft.com/office/drawing/2014/main" id="{C5D61A59-1BDB-9E41-B4CF-C4047908D7EC}"/>
              </a:ext>
            </a:extLst>
          </p:cNvPr>
          <p:cNvCxnSpPr>
            <a:cxnSpLocks/>
          </p:cNvCxnSpPr>
          <p:nvPr/>
        </p:nvCxnSpPr>
        <p:spPr>
          <a:xfrm flipH="1" flipV="1">
            <a:off x="685800" y="4320302"/>
            <a:ext cx="17046" cy="1321741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8" name="Shape 61">
            <a:extLst>
              <a:ext uri="{FF2B5EF4-FFF2-40B4-BE49-F238E27FC236}">
                <a16:creationId xmlns:a16="http://schemas.microsoft.com/office/drawing/2014/main" id="{8D59D9DE-762A-2B4E-AA25-641B85A1E220}"/>
              </a:ext>
            </a:extLst>
          </p:cNvPr>
          <p:cNvCxnSpPr>
            <a:cxnSpLocks/>
          </p:cNvCxnSpPr>
          <p:nvPr/>
        </p:nvCxnSpPr>
        <p:spPr>
          <a:xfrm>
            <a:off x="694491" y="5642043"/>
            <a:ext cx="7787914" cy="1767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89865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00C76995-BCF3-B747-B39C-A4384005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8062"/>
            <a:ext cx="7886700" cy="1325563"/>
          </a:xfrm>
        </p:spPr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05AB5DB-11E6-0642-BA3D-11DE2A62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3FB52765-0798-2743-934D-57DAC3CD6A64}"/>
              </a:ext>
            </a:extLst>
          </p:cNvPr>
          <p:cNvCxnSpPr>
            <a:cxnSpLocks/>
          </p:cNvCxnSpPr>
          <p:nvPr/>
        </p:nvCxnSpPr>
        <p:spPr>
          <a:xfrm>
            <a:off x="4914900" y="907878"/>
            <a:ext cx="4229100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F3BF780-ABBD-4FC5-932B-64F98CD78B58}"/>
              </a:ext>
            </a:extLst>
          </p:cNvPr>
          <p:cNvSpPr/>
          <p:nvPr/>
        </p:nvSpPr>
        <p:spPr>
          <a:xfrm>
            <a:off x="628650" y="1364189"/>
            <a:ext cx="8220075" cy="284690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Residential Service Agency (RSA) Dashboard Link: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https://app.smartsheet.com/b/publish?EQBCT=85e22fc816cc4cc0a30f1b5a41f5146e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RSA Tracking System: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E54F5-C5A3-4083-BF22-C75EB9CB4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02" y="3517457"/>
            <a:ext cx="4652395" cy="248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48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00C76995-BCF3-B747-B39C-A4384005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8062"/>
            <a:ext cx="7886700" cy="1325563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05AB5DB-11E6-0642-BA3D-11DE2A62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3FB52765-0798-2743-934D-57DAC3CD6A64}"/>
              </a:ext>
            </a:extLst>
          </p:cNvPr>
          <p:cNvCxnSpPr>
            <a:cxnSpLocks/>
          </p:cNvCxnSpPr>
          <p:nvPr/>
        </p:nvCxnSpPr>
        <p:spPr>
          <a:xfrm>
            <a:off x="3551068" y="907878"/>
            <a:ext cx="5592932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F3BF780-ABBD-4FC5-932B-64F98CD78B58}"/>
              </a:ext>
            </a:extLst>
          </p:cNvPr>
          <p:cNvSpPr/>
          <p:nvPr/>
        </p:nvSpPr>
        <p:spPr>
          <a:xfrm>
            <a:off x="292608" y="1364188"/>
            <a:ext cx="8444992" cy="489364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Margie Heald, Deputy Director of Federal Programs</a:t>
            </a:r>
          </a:p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410-402-8101</a:t>
            </a:r>
          </a:p>
          <a:p>
            <a:pPr lvl="1"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margie.heald@maryland.gov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Ranada Cooper, Program Manager, Long Term Care</a:t>
            </a:r>
          </a:p>
          <a:p>
            <a:pPr lvl="1"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410-402-8017</a:t>
            </a:r>
          </a:p>
          <a:p>
            <a:pPr lvl="1"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ranada.cooper@maryland.gov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Tricia Tomsko Nay, MD, Executive Director</a:t>
            </a:r>
          </a:p>
          <a:p>
            <a:pPr lvl="1"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410-402-8055</a:t>
            </a:r>
          </a:p>
          <a:p>
            <a:pPr lvl="1"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tricia.nay@maryland.gov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21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00C76995-BCF3-B747-B39C-A4384005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62450"/>
            <a:ext cx="8966200" cy="1235072"/>
          </a:xfrm>
        </p:spPr>
        <p:txBody>
          <a:bodyPr/>
          <a:lstStyle/>
          <a:p>
            <a:r>
              <a:rPr lang="en-US" dirty="0"/>
              <a:t>Problem Assessment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05AB5DB-11E6-0642-BA3D-11DE2A62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3FB52765-0798-2743-934D-57DAC3CD6A64}"/>
              </a:ext>
            </a:extLst>
          </p:cNvPr>
          <p:cNvCxnSpPr>
            <a:cxnSpLocks/>
          </p:cNvCxnSpPr>
          <p:nvPr/>
        </p:nvCxnSpPr>
        <p:spPr>
          <a:xfrm>
            <a:off x="5840963" y="685656"/>
            <a:ext cx="3303037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41801F8-ABB9-48B7-92A0-18839BE8563D}"/>
              </a:ext>
            </a:extLst>
          </p:cNvPr>
          <p:cNvSpPr/>
          <p:nvPr/>
        </p:nvSpPr>
        <p:spPr>
          <a:xfrm>
            <a:off x="426494" y="1063456"/>
            <a:ext cx="814933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Types: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Term Care (LTC)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Residential Service Agency (RSA)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increased LTC Change of Ownership and RSA applications, issues with: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302FD3-B5C7-485D-931C-555BBFDD6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90" y="4777030"/>
            <a:ext cx="6716620" cy="137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00C76995-BCF3-B747-B39C-A4384005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50" y="141608"/>
            <a:ext cx="7886700" cy="1325563"/>
          </a:xfrm>
        </p:spPr>
        <p:txBody>
          <a:bodyPr/>
          <a:lstStyle/>
          <a:p>
            <a:r>
              <a:rPr lang="en-US" dirty="0"/>
              <a:t>Program Goals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05AB5DB-11E6-0642-BA3D-11DE2A62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3FB52765-0798-2743-934D-57DAC3CD6A64}"/>
              </a:ext>
            </a:extLst>
          </p:cNvPr>
          <p:cNvCxnSpPr>
            <a:cxnSpLocks/>
          </p:cNvCxnSpPr>
          <p:nvPr/>
        </p:nvCxnSpPr>
        <p:spPr>
          <a:xfrm>
            <a:off x="4378960" y="804389"/>
            <a:ext cx="4765040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3E501ED-0679-471E-AA58-BF59A4B313D6}"/>
              </a:ext>
            </a:extLst>
          </p:cNvPr>
          <p:cNvSpPr/>
          <p:nvPr/>
        </p:nvSpPr>
        <p:spPr>
          <a:xfrm>
            <a:off x="485774" y="1383993"/>
            <a:ext cx="823209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Revised application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tracking database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User-friendly electronic submission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Program-specific dashboard that serves as a resource center for the application and all program information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04B6BD-CE8E-4DBC-A139-7B426908A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065" y="3828485"/>
            <a:ext cx="6313869" cy="199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9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00C76995-BCF3-B747-B39C-A4384005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50" y="141608"/>
            <a:ext cx="7886700" cy="1325563"/>
          </a:xfrm>
        </p:spPr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05AB5DB-11E6-0642-BA3D-11DE2A62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3FB52765-0798-2743-934D-57DAC3CD6A64}"/>
              </a:ext>
            </a:extLst>
          </p:cNvPr>
          <p:cNvCxnSpPr>
            <a:cxnSpLocks/>
          </p:cNvCxnSpPr>
          <p:nvPr/>
        </p:nvCxnSpPr>
        <p:spPr>
          <a:xfrm>
            <a:off x="4704080" y="804389"/>
            <a:ext cx="4439920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029B5F9-9E70-4B64-A094-92E5F5CE8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33" y="1103444"/>
            <a:ext cx="7800340" cy="512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45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00C76995-BCF3-B747-B39C-A4384005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19" y="58430"/>
            <a:ext cx="7886700" cy="1325563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05AB5DB-11E6-0642-BA3D-11DE2A62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3FB52765-0798-2743-934D-57DAC3CD6A64}"/>
              </a:ext>
            </a:extLst>
          </p:cNvPr>
          <p:cNvCxnSpPr>
            <a:cxnSpLocks/>
          </p:cNvCxnSpPr>
          <p:nvPr/>
        </p:nvCxnSpPr>
        <p:spPr>
          <a:xfrm>
            <a:off x="3312367" y="721211"/>
            <a:ext cx="5831633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D50E5BF-3001-4116-80FB-4C2CDD3D9072}"/>
              </a:ext>
            </a:extLst>
          </p:cNvPr>
          <p:cNvSpPr/>
          <p:nvPr/>
        </p:nvSpPr>
        <p:spPr>
          <a:xfrm>
            <a:off x="485399" y="1166335"/>
            <a:ext cx="78003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feedback from stakeholders, providers, and agency staff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system has allowed for an automated workflow with enhanced 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efficiency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collaboration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Easily accessible, wide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range of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Improved work flow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87715-7D5B-418E-A1F2-59A4DEC88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775" y="3229722"/>
            <a:ext cx="3833885" cy="233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02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00C76995-BCF3-B747-B39C-A4384005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-66419"/>
            <a:ext cx="8291830" cy="1325563"/>
          </a:xfrm>
        </p:spPr>
        <p:txBody>
          <a:bodyPr/>
          <a:lstStyle/>
          <a:p>
            <a:r>
              <a:rPr lang="en-US" dirty="0"/>
              <a:t>System Evaluation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05AB5DB-11E6-0642-BA3D-11DE2A62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3FB52765-0798-2743-934D-57DAC3CD6A64}"/>
              </a:ext>
            </a:extLst>
          </p:cNvPr>
          <p:cNvCxnSpPr>
            <a:cxnSpLocks/>
          </p:cNvCxnSpPr>
          <p:nvPr/>
        </p:nvCxnSpPr>
        <p:spPr>
          <a:xfrm>
            <a:off x="5283200" y="600000"/>
            <a:ext cx="3860800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4C9E194-E0C2-4A96-B993-D8ECE17975A3}"/>
              </a:ext>
            </a:extLst>
          </p:cNvPr>
          <p:cNvSpPr/>
          <p:nvPr/>
        </p:nvSpPr>
        <p:spPr>
          <a:xfrm>
            <a:off x="628650" y="1387321"/>
            <a:ext cx="8107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C5E7B-F75A-4258-97B7-DDF9267B053C}"/>
              </a:ext>
            </a:extLst>
          </p:cNvPr>
          <p:cNvSpPr/>
          <p:nvPr/>
        </p:nvSpPr>
        <p:spPr>
          <a:xfrm>
            <a:off x="262199" y="968344"/>
            <a:ext cx="88405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and feedback methods: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Bi-weekly application status updates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Quarterly performance and data meetings to review system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Daily informal staff meetings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Feedback form for providers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Feedback from advocates, attorneys, lobbyists, special interest groups, and other state agencies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92C86-776C-4365-9D2F-2556AB264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3" y="4543619"/>
            <a:ext cx="2822814" cy="179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24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00C76995-BCF3-B747-B39C-A4384005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63834"/>
            <a:ext cx="8623300" cy="1325563"/>
          </a:xfrm>
        </p:spPr>
        <p:txBody>
          <a:bodyPr/>
          <a:lstStyle/>
          <a:p>
            <a:r>
              <a:rPr lang="en-US" dirty="0"/>
              <a:t>Innovation and Sustainability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05AB5DB-11E6-0642-BA3D-11DE2A62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3FB52765-0798-2743-934D-57DAC3CD6A64}"/>
              </a:ext>
            </a:extLst>
          </p:cNvPr>
          <p:cNvCxnSpPr>
            <a:cxnSpLocks/>
          </p:cNvCxnSpPr>
          <p:nvPr/>
        </p:nvCxnSpPr>
        <p:spPr>
          <a:xfrm>
            <a:off x="8372475" y="773766"/>
            <a:ext cx="771525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49BE0D7-96BF-4B21-8794-8C42AE28DC5E}"/>
              </a:ext>
            </a:extLst>
          </p:cNvPr>
          <p:cNvSpPr/>
          <p:nvPr/>
        </p:nvSpPr>
        <p:spPr>
          <a:xfrm>
            <a:off x="1" y="1243079"/>
            <a:ext cx="602571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Visually appealing and intuitive dashboard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Twenty-four hour secure cloud-based access on any device connected to the Internet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Enhanced communication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Information Technology (IT) staff utilized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 are customized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Permission level controls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improvements can be made within minutes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F2B9BB-0A8A-40D7-9343-4718C6383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718" y="2407298"/>
            <a:ext cx="2726140" cy="272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3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00C76995-BCF3-B747-B39C-A4384005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8062"/>
            <a:ext cx="7886700" cy="1325563"/>
          </a:xfrm>
        </p:spPr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05AB5DB-11E6-0642-BA3D-11DE2A62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3FB52765-0798-2743-934D-57DAC3CD6A64}"/>
              </a:ext>
            </a:extLst>
          </p:cNvPr>
          <p:cNvCxnSpPr>
            <a:cxnSpLocks/>
          </p:cNvCxnSpPr>
          <p:nvPr/>
        </p:nvCxnSpPr>
        <p:spPr>
          <a:xfrm>
            <a:off x="5816600" y="907878"/>
            <a:ext cx="3327400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F3BF780-ABBD-4FC5-932B-64F98CD78B58}"/>
              </a:ext>
            </a:extLst>
          </p:cNvPr>
          <p:cNvSpPr/>
          <p:nvPr/>
        </p:nvSpPr>
        <p:spPr>
          <a:xfrm>
            <a:off x="292608" y="1364188"/>
            <a:ext cx="4908567" cy="470898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software applications available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Pick a system that meets your agency’s needs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timeframes and costs for training and implementation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 and stakeholder involvement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groups, surveys, and face-to-face meetings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DEB86B-8F2F-475D-838E-E1AB0AC58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175" y="2280049"/>
            <a:ext cx="3942826" cy="258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55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00C76995-BCF3-B747-B39C-A4384005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5096"/>
            <a:ext cx="7886700" cy="1325563"/>
          </a:xfrm>
        </p:spPr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05AB5DB-11E6-0642-BA3D-11DE2A62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3FB52765-0798-2743-934D-57DAC3CD6A64}"/>
              </a:ext>
            </a:extLst>
          </p:cNvPr>
          <p:cNvCxnSpPr>
            <a:cxnSpLocks/>
          </p:cNvCxnSpPr>
          <p:nvPr/>
        </p:nvCxnSpPr>
        <p:spPr>
          <a:xfrm>
            <a:off x="4914900" y="907878"/>
            <a:ext cx="4229100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F3BF780-ABBD-4FC5-932B-64F98CD78B58}"/>
              </a:ext>
            </a:extLst>
          </p:cNvPr>
          <p:cNvSpPr/>
          <p:nvPr/>
        </p:nvSpPr>
        <p:spPr>
          <a:xfrm>
            <a:off x="292608" y="1364188"/>
            <a:ext cx="8444992" cy="310854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Term Care CHOW Dashboard Link: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https://app.smartsheet.com/b/publish?EQBCT=94a019649f3649e68af14c6f81fb25a7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Term Care CHOW Tracking System: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9B3044-B155-4BE9-B704-E198BF15B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4" y="3789143"/>
            <a:ext cx="8444992" cy="210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43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818</TotalTime>
  <Words>521</Words>
  <Application>Microsoft Office PowerPoint</Application>
  <PresentationFormat>On-screen Show (4:3)</PresentationFormat>
  <Paragraphs>116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Georgia</vt:lpstr>
      <vt:lpstr>Times New Roman</vt:lpstr>
      <vt:lpstr>Office Theme</vt:lpstr>
      <vt:lpstr>AHFSA Best Practices 2019 Using Technology to Drive Process Improvement</vt:lpstr>
      <vt:lpstr>Problem Assessment</vt:lpstr>
      <vt:lpstr>Program Goals</vt:lpstr>
      <vt:lpstr>Implementation</vt:lpstr>
      <vt:lpstr>Outcomes</vt:lpstr>
      <vt:lpstr>System Evaluation</vt:lpstr>
      <vt:lpstr>Innovation and Sustainability</vt:lpstr>
      <vt:lpstr>Recommendations</vt:lpstr>
      <vt:lpstr>Demonstration</vt:lpstr>
      <vt:lpstr>Demonstration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FORENSIC CHALLENGES IN DETERMINING CAUSE OF DEATH</dc:title>
  <dc:creator>Maureen C. Regan -MDH-</dc:creator>
  <cp:lastModifiedBy>RAMEY Keith R</cp:lastModifiedBy>
  <cp:revision>56</cp:revision>
  <cp:lastPrinted>2019-08-02T15:07:37Z</cp:lastPrinted>
  <dcterms:created xsi:type="dcterms:W3CDTF">2018-02-09T14:13:56Z</dcterms:created>
  <dcterms:modified xsi:type="dcterms:W3CDTF">2019-08-02T15:07:59Z</dcterms:modified>
</cp:coreProperties>
</file>