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0" r:id="rId2"/>
    <p:sldMasterId id="2147483705" r:id="rId3"/>
  </p:sldMasterIdLst>
  <p:notesMasterIdLst>
    <p:notesMasterId r:id="rId41"/>
  </p:notesMasterIdLst>
  <p:handoutMasterIdLst>
    <p:handoutMasterId r:id="rId42"/>
  </p:handoutMasterIdLst>
  <p:sldIdLst>
    <p:sldId id="266" r:id="rId4"/>
    <p:sldId id="395" r:id="rId5"/>
    <p:sldId id="396" r:id="rId6"/>
    <p:sldId id="360" r:id="rId7"/>
    <p:sldId id="362" r:id="rId8"/>
    <p:sldId id="361" r:id="rId9"/>
    <p:sldId id="363" r:id="rId10"/>
    <p:sldId id="368" r:id="rId11"/>
    <p:sldId id="369" r:id="rId12"/>
    <p:sldId id="372" r:id="rId13"/>
    <p:sldId id="373" r:id="rId14"/>
    <p:sldId id="364" r:id="rId15"/>
    <p:sldId id="365" r:id="rId16"/>
    <p:sldId id="377" r:id="rId17"/>
    <p:sldId id="376" r:id="rId18"/>
    <p:sldId id="374" r:id="rId19"/>
    <p:sldId id="366" r:id="rId20"/>
    <p:sldId id="342" r:id="rId21"/>
    <p:sldId id="367" r:id="rId22"/>
    <p:sldId id="378" r:id="rId23"/>
    <p:sldId id="388" r:id="rId24"/>
    <p:sldId id="379" r:id="rId25"/>
    <p:sldId id="391" r:id="rId26"/>
    <p:sldId id="390" r:id="rId27"/>
    <p:sldId id="389" r:id="rId28"/>
    <p:sldId id="387" r:id="rId29"/>
    <p:sldId id="386" r:id="rId30"/>
    <p:sldId id="385" r:id="rId31"/>
    <p:sldId id="384" r:id="rId32"/>
    <p:sldId id="383" r:id="rId33"/>
    <p:sldId id="382" r:id="rId34"/>
    <p:sldId id="381" r:id="rId35"/>
    <p:sldId id="380" r:id="rId36"/>
    <p:sldId id="392" r:id="rId37"/>
    <p:sldId id="394" r:id="rId38"/>
    <p:sldId id="278"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8" autoAdjust="0"/>
    <p:restoredTop sz="53931" autoAdjust="0"/>
  </p:normalViewPr>
  <p:slideViewPr>
    <p:cSldViewPr snapToGrid="0">
      <p:cViewPr varScale="1">
        <p:scale>
          <a:sx n="36" d="100"/>
          <a:sy n="36" d="100"/>
        </p:scale>
        <p:origin x="1062" y="48"/>
      </p:cViewPr>
      <p:guideLst/>
    </p:cSldViewPr>
  </p:slideViewPr>
  <p:notesTextViewPr>
    <p:cViewPr>
      <p:scale>
        <a:sx n="3" d="2"/>
        <a:sy n="3" d="2"/>
      </p:scale>
      <p:origin x="0" y="0"/>
    </p:cViewPr>
  </p:notesTextViewPr>
  <p:sorterViewPr>
    <p:cViewPr>
      <p:scale>
        <a:sx n="120" d="100"/>
        <a:sy n="120" d="100"/>
      </p:scale>
      <p:origin x="0" y="-11352"/>
    </p:cViewPr>
  </p:sorterViewPr>
  <p:notesViewPr>
    <p:cSldViewPr snapToGrid="0">
      <p:cViewPr varScale="1">
        <p:scale>
          <a:sx n="56" d="100"/>
          <a:sy n="56"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4599737532809E-2"/>
          <c:y val="6.5585875984252001E-2"/>
          <c:w val="0.72019110892388505"/>
          <c:h val="0.82534645669291395"/>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A758-4E20-93F1-690BBB7910A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A758-4E20-93F1-690BBB7910A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A758-4E20-93F1-690BBB7910AA}"/>
            </c:ext>
          </c:extLst>
        </c:ser>
        <c:dLbls>
          <c:showLegendKey val="0"/>
          <c:showVal val="0"/>
          <c:showCatName val="0"/>
          <c:showSerName val="0"/>
          <c:showPercent val="0"/>
          <c:showBubbleSize val="0"/>
        </c:dLbls>
        <c:gapWidth val="150"/>
        <c:axId val="326228776"/>
        <c:axId val="326222896"/>
      </c:barChart>
      <c:catAx>
        <c:axId val="326228776"/>
        <c:scaling>
          <c:orientation val="minMax"/>
        </c:scaling>
        <c:delete val="0"/>
        <c:axPos val="b"/>
        <c:numFmt formatCode="General" sourceLinked="0"/>
        <c:majorTickMark val="out"/>
        <c:minorTickMark val="none"/>
        <c:tickLblPos val="nextTo"/>
        <c:crossAx val="326222896"/>
        <c:crosses val="autoZero"/>
        <c:auto val="1"/>
        <c:lblAlgn val="ctr"/>
        <c:lblOffset val="100"/>
        <c:noMultiLvlLbl val="0"/>
      </c:catAx>
      <c:valAx>
        <c:axId val="326222896"/>
        <c:scaling>
          <c:orientation val="minMax"/>
        </c:scaling>
        <c:delete val="0"/>
        <c:axPos val="l"/>
        <c:majorGridlines/>
        <c:numFmt formatCode="General" sourceLinked="1"/>
        <c:majorTickMark val="out"/>
        <c:minorTickMark val="none"/>
        <c:tickLblPos val="nextTo"/>
        <c:crossAx val="3262287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998718651320593E-2"/>
          <c:w val="0.96466538358090148"/>
          <c:h val="0.9594339760428816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Organ Procurement Organization</c:v>
                </c:pt>
                <c:pt idx="1">
                  <c:v>Psychiatric Residential Treatment Facility</c:v>
                </c:pt>
                <c:pt idx="2">
                  <c:v>Comprehensive Outpatient Rehab Facility</c:v>
                </c:pt>
                <c:pt idx="3">
                  <c:v>Outpatient Physical Therapy/Speech Pathology</c:v>
                </c:pt>
                <c:pt idx="4">
                  <c:v>Hospital </c:v>
                </c:pt>
                <c:pt idx="5">
                  <c:v>Hospice</c:v>
                </c:pt>
                <c:pt idx="6">
                  <c:v>Rural Health Clinic</c:v>
                </c:pt>
                <c:pt idx="7">
                  <c:v>Ambulatory Surgical Center</c:v>
                </c:pt>
                <c:pt idx="8">
                  <c:v>End Stage Renal Disease Facility</c:v>
                </c:pt>
                <c:pt idx="9">
                  <c:v>Home Health Agency</c:v>
                </c:pt>
                <c:pt idx="10">
                  <c:v>Intermediate Care Facility/Individuals with Intellectual Disabilities </c:v>
                </c:pt>
                <c:pt idx="11">
                  <c:v>Nursing Facility</c:v>
                </c:pt>
              </c:strCache>
            </c:strRef>
          </c:cat>
          <c:val>
            <c:numRef>
              <c:f>Sheet1!$B$2:$B$13</c:f>
              <c:numCache>
                <c:formatCode>General</c:formatCode>
                <c:ptCount val="12"/>
                <c:pt idx="0">
                  <c:v>2</c:v>
                </c:pt>
                <c:pt idx="1">
                  <c:v>26</c:v>
                </c:pt>
                <c:pt idx="2">
                  <c:v>76</c:v>
                </c:pt>
                <c:pt idx="3">
                  <c:v>99</c:v>
                </c:pt>
                <c:pt idx="4">
                  <c:v>106</c:v>
                </c:pt>
                <c:pt idx="5">
                  <c:v>135</c:v>
                </c:pt>
                <c:pt idx="6">
                  <c:v>248</c:v>
                </c:pt>
                <c:pt idx="7">
                  <c:v>285</c:v>
                </c:pt>
                <c:pt idx="8">
                  <c:v>369</c:v>
                </c:pt>
                <c:pt idx="9">
                  <c:v>653</c:v>
                </c:pt>
                <c:pt idx="10">
                  <c:v>2524</c:v>
                </c:pt>
                <c:pt idx="11">
                  <c:v>3974</c:v>
                </c:pt>
              </c:numCache>
            </c:numRef>
          </c:val>
          <c:extLst xmlns:c16r2="http://schemas.microsoft.com/office/drawing/2015/06/chart">
            <c:ext xmlns:c16="http://schemas.microsoft.com/office/drawing/2014/chart" uri="{C3380CC4-5D6E-409C-BE32-E72D297353CC}">
              <c16:uniqueId val="{00000000-A926-4589-B2B5-B8B59DEAC829}"/>
            </c:ext>
          </c:extLst>
        </c:ser>
        <c:dLbls>
          <c:dLblPos val="outEnd"/>
          <c:showLegendKey val="0"/>
          <c:showVal val="1"/>
          <c:showCatName val="0"/>
          <c:showSerName val="0"/>
          <c:showPercent val="0"/>
          <c:showBubbleSize val="0"/>
        </c:dLbls>
        <c:gapWidth val="60"/>
        <c:axId val="503449952"/>
        <c:axId val="503453088"/>
      </c:barChart>
      <c:catAx>
        <c:axId val="50344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3453088"/>
        <c:crosses val="autoZero"/>
        <c:auto val="1"/>
        <c:lblAlgn val="ctr"/>
        <c:lblOffset val="100"/>
        <c:noMultiLvlLbl val="0"/>
      </c:catAx>
      <c:valAx>
        <c:axId val="5034530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344995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0"/>
      <dgm:spPr/>
    </dgm:pt>
    <dgm:pt modelId="{982A9893-AF29-44BF-9EE1-825C96CCCB84}">
      <dgm:prSet phldrT="[Text]" phldr="1"/>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dgm:t>
        <a:bodyPr/>
        <a:lstStyle/>
        <a:p>
          <a:endParaRPr lang="en-US" dirty="0"/>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dgm:t>
        <a:bodyPr/>
        <a:lstStyle/>
        <a:p>
          <a:endParaRPr lang="en-US" dirty="0"/>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t>
        <a:bodyPr/>
        <a:lstStyle/>
        <a:p>
          <a:endParaRPr lang="en-US"/>
        </a:p>
      </dgm:t>
    </dgm:pt>
    <dgm:pt modelId="{52792FB9-D706-44E9-8794-BA0A0D87EE97}" type="pres">
      <dgm:prSet presAssocID="{982A9893-AF29-44BF-9EE1-825C96CCCB84}" presName="nodeTx" presStyleLbl="node1" presStyleIdx="0" presStyleCnt="3">
        <dgm:presLayoutVars>
          <dgm:bulletEnabled val="1"/>
        </dgm:presLayoutVars>
      </dgm:prSet>
      <dgm:spPr/>
      <dgm:t>
        <a:bodyPr/>
        <a:lstStyle/>
        <a:p>
          <a:endParaRPr lang="en-US"/>
        </a:p>
      </dgm:t>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dgm:pt>
    <dgm:pt modelId="{710D4F04-8E65-41C1-AE1A-EC820565D65D}" type="pres">
      <dgm:prSet presAssocID="{743629A4-0FAF-4D8C-AD37-606688062970}" presName="sibTrans" presStyleLbl="sibTrans2D1" presStyleIdx="0" presStyleCnt="0"/>
      <dgm:spPr/>
      <dgm:t>
        <a:bodyPr/>
        <a:lstStyle/>
        <a:p>
          <a:endParaRPr lang="en-US"/>
        </a:p>
      </dgm:t>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t>
        <a:bodyPr/>
        <a:lstStyle/>
        <a:p>
          <a:endParaRPr lang="en-US"/>
        </a:p>
      </dgm:t>
    </dgm:pt>
    <dgm:pt modelId="{AEC3DBBF-E3B5-48F9-B68F-834054216858}" type="pres">
      <dgm:prSet presAssocID="{4100DFDA-6187-4CAB-98EC-F1FCD515AD00}" presName="nodeTx" presStyleLbl="node1" presStyleIdx="1" presStyleCnt="3">
        <dgm:presLayoutVars>
          <dgm:bulletEnabled val="1"/>
        </dgm:presLayoutVars>
      </dgm:prSet>
      <dgm:spPr/>
      <dgm:t>
        <a:bodyPr/>
        <a:lstStyle/>
        <a:p>
          <a:endParaRPr lang="en-US"/>
        </a:p>
      </dgm:t>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dgm:pt>
    <dgm:pt modelId="{AB92182A-DE47-4F5D-AAE9-9241E3443498}" type="pres">
      <dgm:prSet presAssocID="{B1681C19-379C-4EE6-BB21-3F0D567FA05A}" presName="sibTrans" presStyleLbl="sibTrans2D1" presStyleIdx="0" presStyleCnt="0"/>
      <dgm:spPr/>
      <dgm:t>
        <a:bodyPr/>
        <a:lstStyle/>
        <a:p>
          <a:endParaRPr lang="en-US"/>
        </a:p>
      </dgm:t>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t>
        <a:bodyPr/>
        <a:lstStyle/>
        <a:p>
          <a:endParaRPr lang="en-US"/>
        </a:p>
      </dgm:t>
    </dgm:pt>
    <dgm:pt modelId="{A7079005-9C7D-4CC2-AF0F-671C3A00B010}" type="pres">
      <dgm:prSet presAssocID="{29BCA6C7-AB94-4DDC-9002-88ECCECDD470}" presName="nodeTx" presStyleLbl="node1" presStyleIdx="2" presStyleCnt="3">
        <dgm:presLayoutVars>
          <dgm:bulletEnabled val="1"/>
        </dgm:presLayoutVars>
      </dgm:prSet>
      <dgm:spPr/>
      <dgm:t>
        <a:bodyPr/>
        <a:lstStyle/>
        <a:p>
          <a:endParaRPr lang="en-US"/>
        </a:p>
      </dgm:t>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dgm:pt>
  </dgm:ptLst>
  <dgm:cxnLst>
    <dgm:cxn modelId="{E3119C54-80C2-4C0F-96F7-A3CCCA8CF530}" type="presOf" srcId="{4100DFDA-6187-4CAB-98EC-F1FCD515AD00}" destId="{8DA777F8-8704-4AAB-9FA5-0F95BB444C08}" srcOrd="0" destOrd="0" presId="urn:microsoft.com/office/officeart/2005/8/layout/hList7#1"/>
    <dgm:cxn modelId="{C2FB1B0A-9CF0-4C48-835C-E396B13158A6}" srcId="{16977C60-C9CE-4B5D-A794-D7BAFF626E00}" destId="{29BCA6C7-AB94-4DDC-9002-88ECCECDD470}" srcOrd="2" destOrd="0" parTransId="{708B6C34-6D74-4F56-A826-5CCC00AB734A}" sibTransId="{95208092-1108-42CA-8183-CAE2CBA67A17}"/>
    <dgm:cxn modelId="{C032A558-653D-426F-8F61-7A42552BF75C}" type="presOf" srcId="{16977C60-C9CE-4B5D-A794-D7BAFF626E00}" destId="{5259A90A-D943-4F44-B744-430CF8FFFA8D}" srcOrd="0" destOrd="0" presId="urn:microsoft.com/office/officeart/2005/8/layout/hList7#1"/>
    <dgm:cxn modelId="{0E852A98-DD47-4DC8-A6A4-A532EE7A09DF}" type="presOf" srcId="{743629A4-0FAF-4D8C-AD37-606688062970}" destId="{710D4F04-8E65-41C1-AE1A-EC820565D65D}" srcOrd="0"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58A1E3BE-0C9F-4E23-9A2E-E803F303E9CE}" type="presOf" srcId="{982A9893-AF29-44BF-9EE1-825C96CCCB84}" destId="{14380E18-9A73-4693-AA09-9A5B938DE7BE}" srcOrd="0" destOrd="0" presId="urn:microsoft.com/office/officeart/2005/8/layout/hList7#1"/>
    <dgm:cxn modelId="{82A1CC63-C089-478D-B760-2234B63F9378}" type="presOf" srcId="{29BCA6C7-AB94-4DDC-9002-88ECCECDD470}" destId="{DC57AA67-BB0C-436A-8311-CCADCB517509}" srcOrd="0" destOrd="0" presId="urn:microsoft.com/office/officeart/2005/8/layout/hList7#1"/>
    <dgm:cxn modelId="{6ACF86BC-71D6-4ECD-8B52-23701A87C1B7}" type="presOf" srcId="{B1681C19-379C-4EE6-BB21-3F0D567FA05A}" destId="{AB92182A-DE47-4F5D-AAE9-9241E3443498}" srcOrd="0" destOrd="0" presId="urn:microsoft.com/office/officeart/2005/8/layout/hList7#1"/>
    <dgm:cxn modelId="{0662A43B-790C-4399-96A7-FC216A519673}" type="presOf" srcId="{982A9893-AF29-44BF-9EE1-825C96CCCB84}" destId="{52792FB9-D706-44E9-8794-BA0A0D87EE97}" srcOrd="1" destOrd="0" presId="urn:microsoft.com/office/officeart/2005/8/layout/hList7#1"/>
    <dgm:cxn modelId="{3BB9E3DD-248F-43D8-8A42-DED82DDCCA45}" type="presOf" srcId="{4100DFDA-6187-4CAB-98EC-F1FCD515AD00}" destId="{AEC3DBBF-E3B5-48F9-B68F-834054216858}" srcOrd="1" destOrd="0" presId="urn:microsoft.com/office/officeart/2005/8/layout/hList7#1"/>
    <dgm:cxn modelId="{E8ADB030-A25D-445E-9F20-7E12488DA7B5}" type="presOf" srcId="{29BCA6C7-AB94-4DDC-9002-88ECCECDD470}" destId="{A7079005-9C7D-4CC2-AF0F-671C3A00B010}" srcOrd="1"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CFF817E7-66DB-4419-AF25-09E0B60C922B}" type="presParOf" srcId="{5259A90A-D943-4F44-B744-430CF8FFFA8D}" destId="{54CDFF4C-81B0-41BB-9998-7B4B129B3E28}" srcOrd="0" destOrd="0" presId="urn:microsoft.com/office/officeart/2005/8/layout/hList7#1"/>
    <dgm:cxn modelId="{9F4D389B-D90E-4AE2-B529-187A4CAA903B}" type="presParOf" srcId="{5259A90A-D943-4F44-B744-430CF8FFFA8D}" destId="{CE3A265A-0DB6-49CD-8425-46DFF56BDCDD}" srcOrd="1" destOrd="0" presId="urn:microsoft.com/office/officeart/2005/8/layout/hList7#1"/>
    <dgm:cxn modelId="{B20058A0-DD84-452C-9AD8-205C3705BBD9}" type="presParOf" srcId="{CE3A265A-0DB6-49CD-8425-46DFF56BDCDD}" destId="{D8C8F432-9D2A-423F-A480-E04ABC1348EA}" srcOrd="0" destOrd="0" presId="urn:microsoft.com/office/officeart/2005/8/layout/hList7#1"/>
    <dgm:cxn modelId="{596C61F5-110E-488F-A0EC-D4C962E007E8}" type="presParOf" srcId="{D8C8F432-9D2A-423F-A480-E04ABC1348EA}" destId="{14380E18-9A73-4693-AA09-9A5B938DE7BE}" srcOrd="0" destOrd="0" presId="urn:microsoft.com/office/officeart/2005/8/layout/hList7#1"/>
    <dgm:cxn modelId="{8D9EE199-D18F-4E0E-BBF7-B212744F2840}" type="presParOf" srcId="{D8C8F432-9D2A-423F-A480-E04ABC1348EA}" destId="{52792FB9-D706-44E9-8794-BA0A0D87EE97}" srcOrd="1" destOrd="0" presId="urn:microsoft.com/office/officeart/2005/8/layout/hList7#1"/>
    <dgm:cxn modelId="{7128CD1A-5E07-43B6-9DB2-ED895DF41CDD}" type="presParOf" srcId="{D8C8F432-9D2A-423F-A480-E04ABC1348EA}" destId="{7ED8C7D9-E7AA-49D5-B7CA-202B5E8212D9}" srcOrd="2" destOrd="0" presId="urn:microsoft.com/office/officeart/2005/8/layout/hList7#1"/>
    <dgm:cxn modelId="{A4D975C8-CA3D-4363-8B38-AB211521441E}" type="presParOf" srcId="{D8C8F432-9D2A-423F-A480-E04ABC1348EA}" destId="{878BC7C1-2F4C-46EE-9F04-B02E8B8A9171}" srcOrd="3" destOrd="0" presId="urn:microsoft.com/office/officeart/2005/8/layout/hList7#1"/>
    <dgm:cxn modelId="{8D479ACB-E10A-47EB-BBD7-1F35FF80AEE2}" type="presParOf" srcId="{CE3A265A-0DB6-49CD-8425-46DFF56BDCDD}" destId="{710D4F04-8E65-41C1-AE1A-EC820565D65D}" srcOrd="1" destOrd="0" presId="urn:microsoft.com/office/officeart/2005/8/layout/hList7#1"/>
    <dgm:cxn modelId="{582BA4A0-D830-47C9-BE71-3A24511E678E}" type="presParOf" srcId="{CE3A265A-0DB6-49CD-8425-46DFF56BDCDD}" destId="{5B0D38DC-7CF7-4C7E-91E7-940A04B4AF00}" srcOrd="2" destOrd="0" presId="urn:microsoft.com/office/officeart/2005/8/layout/hList7#1"/>
    <dgm:cxn modelId="{A938CD88-0EA1-464C-A47D-961997846BF0}" type="presParOf" srcId="{5B0D38DC-7CF7-4C7E-91E7-940A04B4AF00}" destId="{8DA777F8-8704-4AAB-9FA5-0F95BB444C08}" srcOrd="0" destOrd="0" presId="urn:microsoft.com/office/officeart/2005/8/layout/hList7#1"/>
    <dgm:cxn modelId="{F02D62D6-8C2C-4447-A4ED-9F0B74E9B6D2}" type="presParOf" srcId="{5B0D38DC-7CF7-4C7E-91E7-940A04B4AF00}" destId="{AEC3DBBF-E3B5-48F9-B68F-834054216858}" srcOrd="1" destOrd="0" presId="urn:microsoft.com/office/officeart/2005/8/layout/hList7#1"/>
    <dgm:cxn modelId="{E0C83960-1BA3-4FE0-A1E5-09076F8EB550}" type="presParOf" srcId="{5B0D38DC-7CF7-4C7E-91E7-940A04B4AF00}" destId="{0CDE0D8A-336E-4555-9A78-8010E6148BF3}" srcOrd="2" destOrd="0" presId="urn:microsoft.com/office/officeart/2005/8/layout/hList7#1"/>
    <dgm:cxn modelId="{F030A43C-D5CB-42E9-8932-7A0BCB8330FE}" type="presParOf" srcId="{5B0D38DC-7CF7-4C7E-91E7-940A04B4AF00}" destId="{CBF537D4-A545-4B6C-939F-63E432C9F5A6}" srcOrd="3" destOrd="0" presId="urn:microsoft.com/office/officeart/2005/8/layout/hList7#1"/>
    <dgm:cxn modelId="{F714A79F-372E-4D99-BD12-C30C748E6D22}" type="presParOf" srcId="{CE3A265A-0DB6-49CD-8425-46DFF56BDCDD}" destId="{AB92182A-DE47-4F5D-AAE9-9241E3443498}" srcOrd="3" destOrd="0" presId="urn:microsoft.com/office/officeart/2005/8/layout/hList7#1"/>
    <dgm:cxn modelId="{2B764E98-65CB-4B05-ABDF-BF51489A0DF6}" type="presParOf" srcId="{CE3A265A-0DB6-49CD-8425-46DFF56BDCDD}" destId="{4570698D-C253-448B-B958-9248DE8E585F}" srcOrd="4" destOrd="0" presId="urn:microsoft.com/office/officeart/2005/8/layout/hList7#1"/>
    <dgm:cxn modelId="{4269291C-89D1-4EE0-BDE3-40B20FDA166C}" type="presParOf" srcId="{4570698D-C253-448B-B958-9248DE8E585F}" destId="{DC57AA67-BB0C-436A-8311-CCADCB517509}" srcOrd="0" destOrd="0" presId="urn:microsoft.com/office/officeart/2005/8/layout/hList7#1"/>
    <dgm:cxn modelId="{2713A04F-CA05-40E2-BDB5-B7CC1A4CA4A8}" type="presParOf" srcId="{4570698D-C253-448B-B958-9248DE8E585F}" destId="{A7079005-9C7D-4CC2-AF0F-671C3A00B010}" srcOrd="1" destOrd="0" presId="urn:microsoft.com/office/officeart/2005/8/layout/hList7#1"/>
    <dgm:cxn modelId="{EC878BA9-B947-4BF4-970B-E98CB5C9D8DC}" type="presParOf" srcId="{4570698D-C253-448B-B958-9248DE8E585F}" destId="{B649FBB1-0B4B-4609-871C-FED7BF315C9F}" srcOrd="2" destOrd="0" presId="urn:microsoft.com/office/officeart/2005/8/layout/hList7#1"/>
    <dgm:cxn modelId="{7C64BBB9-8434-4124-8037-635ED7998F73}"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A560E-E3B0-4FEA-B3B3-516D086555B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08AC112-5AAD-45F7-8FD3-E2C4848BC491}">
      <dgm:prSet phldrT="[Text]"/>
      <dgm:spPr/>
      <dgm:t>
        <a:bodyPr/>
        <a:lstStyle/>
        <a:p>
          <a:r>
            <a:rPr lang="en-US" dirty="0">
              <a:latin typeface="Tahoma" panose="020B0604030504040204" pitchFamily="34" charset="0"/>
              <a:ea typeface="Tahoma" panose="020B0604030504040204" pitchFamily="34" charset="0"/>
              <a:cs typeface="Tahoma" panose="020B0604030504040204" pitchFamily="34" charset="0"/>
            </a:rPr>
            <a:t>Emergency Preparedness Program</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D0F64FFB-04A3-49FE-AE7E-48A4F8401040}" type="parTrans" cxnId="{47F4CBA7-A82A-48E9-AB3C-5B8B7B491139}">
      <dgm:prSet/>
      <dgm:spPr/>
      <dgm:t>
        <a:bodyPr/>
        <a:lstStyle/>
        <a:p>
          <a:endParaRPr lang="en-US"/>
        </a:p>
      </dgm:t>
    </dgm:pt>
    <dgm:pt modelId="{39681C27-1038-4613-98E2-8C5D71FBB45E}" type="sibTrans" cxnId="{47F4CBA7-A82A-48E9-AB3C-5B8B7B491139}">
      <dgm:prSet/>
      <dgm:spPr/>
      <dgm:t>
        <a:bodyPr/>
        <a:lstStyle/>
        <a:p>
          <a:endParaRPr lang="en-US"/>
        </a:p>
      </dgm:t>
    </dgm:pt>
    <dgm:pt modelId="{57EC934C-EB88-4503-9E03-30F99A401C78}">
      <dgm:prSet phldrT="[Text]"/>
      <dgm:spPr/>
      <dgm:t>
        <a:bodyPr/>
        <a:lstStyle/>
        <a:p>
          <a:r>
            <a:rPr lang="en-US" dirty="0">
              <a:latin typeface="Tahoma" panose="020B0604030504040204" pitchFamily="34" charset="0"/>
              <a:ea typeface="Tahoma" panose="020B0604030504040204" pitchFamily="34" charset="0"/>
              <a:cs typeface="Tahoma" panose="020B0604030504040204" pitchFamily="34" charset="0"/>
            </a:rPr>
            <a:t>Risk Assessment and Planning</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B0945097-B362-4964-B024-DA70A6E1B61F}" type="parTrans" cxnId="{70E5DA8C-5154-443E-90ED-712D6EE967A2}">
      <dgm:prSet/>
      <dgm:spPr/>
      <dgm:t>
        <a:bodyPr/>
        <a:lstStyle/>
        <a:p>
          <a:endParaRPr lang="en-US"/>
        </a:p>
      </dgm:t>
    </dgm:pt>
    <dgm:pt modelId="{AB0D500E-405F-4A30-9A42-13338162646A}" type="sibTrans" cxnId="{70E5DA8C-5154-443E-90ED-712D6EE967A2}">
      <dgm:prSet/>
      <dgm:spPr/>
      <dgm:t>
        <a:bodyPr/>
        <a:lstStyle/>
        <a:p>
          <a:endParaRPr lang="en-US"/>
        </a:p>
      </dgm:t>
    </dgm:pt>
    <dgm:pt modelId="{F4EFEDD2-A0E7-482B-B6FC-B11D4BA3EBAF}">
      <dgm:prSet/>
      <dgm:spPr/>
      <dgm:t>
        <a:bodyPr/>
        <a:lstStyle/>
        <a:p>
          <a:r>
            <a:rPr lang="en-US" dirty="0">
              <a:latin typeface="Tahoma" panose="020B0604030504040204" pitchFamily="34" charset="0"/>
              <a:ea typeface="Tahoma" panose="020B0604030504040204" pitchFamily="34" charset="0"/>
              <a:cs typeface="Tahoma" panose="020B0604030504040204" pitchFamily="34" charset="0"/>
            </a:rPr>
            <a:t>Policies and Procedures</a:t>
          </a: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89F35E3-7AC4-4DC5-A537-A2D04E9D8DC9}" type="parTrans" cxnId="{680FE75F-51A4-429C-9433-747DFA48054A}">
      <dgm:prSet/>
      <dgm:spPr/>
      <dgm:t>
        <a:bodyPr/>
        <a:lstStyle/>
        <a:p>
          <a:endParaRPr lang="en-US"/>
        </a:p>
      </dgm:t>
    </dgm:pt>
    <dgm:pt modelId="{22234096-BFD3-4F64-BB52-586D70102B6A}" type="sibTrans" cxnId="{680FE75F-51A4-429C-9433-747DFA48054A}">
      <dgm:prSet/>
      <dgm:spPr/>
      <dgm:t>
        <a:bodyPr/>
        <a:lstStyle/>
        <a:p>
          <a:endParaRPr lang="en-US"/>
        </a:p>
      </dgm:t>
    </dgm:pt>
    <dgm:pt modelId="{DCCFBD53-07BB-42A6-B8C3-50446D732906}">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Communication Plan</a:t>
          </a:r>
          <a:endParaRPr lang="en-US"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E1B23C5-0EA6-4568-8A92-A31EF79A7623}" type="parTrans" cxnId="{003EAF0E-9ECD-417E-82C4-64BB03739DFB}">
      <dgm:prSet/>
      <dgm:spPr/>
      <dgm:t>
        <a:bodyPr/>
        <a:lstStyle/>
        <a:p>
          <a:endParaRPr lang="en-US"/>
        </a:p>
      </dgm:t>
    </dgm:pt>
    <dgm:pt modelId="{56FBA582-5760-4314-BEC8-1F11E8019E96}" type="sibTrans" cxnId="{003EAF0E-9ECD-417E-82C4-64BB03739DFB}">
      <dgm:prSet/>
      <dgm:spPr/>
      <dgm:t>
        <a:bodyPr/>
        <a:lstStyle/>
        <a:p>
          <a:endParaRPr lang="en-US"/>
        </a:p>
      </dgm:t>
    </dgm:pt>
    <dgm:pt modelId="{373AB321-6A0D-4755-85BF-0327BFFF2708}">
      <dgm:prSet/>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Training and Testing </a:t>
          </a:r>
          <a:endParaRPr lang="en-US" dirty="0">
            <a:latin typeface="Tahoma" panose="020B0604030504040204" pitchFamily="34" charset="0"/>
            <a:ea typeface="Tahoma" panose="020B0604030504040204" pitchFamily="34" charset="0"/>
            <a:cs typeface="Tahoma" panose="020B0604030504040204" pitchFamily="34" charset="0"/>
          </a:endParaRPr>
        </a:p>
      </dgm:t>
      <dgm:extLst>
        <a:ext uri="{E40237B7-FDA0-4F09-8148-C483321AD2D9}">
          <dgm14:cNvPr xmlns:dgm14="http://schemas.microsoft.com/office/drawing/2010/diagram" id="0" name="" descr="Emergency Preparedness Program&#10; Risk Assessment and Planning&#10; Policies and Procedures&#10; Communication Plan&#10; Training and Testing &#10;" title="Emergency Program"/>
        </a:ext>
      </dgm:extLst>
    </dgm:pt>
    <dgm:pt modelId="{A74615FB-BF60-44F2-8031-05A18F8F36B7}" type="parTrans" cxnId="{47EF8690-DF99-48F4-B14A-6FFD5D65D288}">
      <dgm:prSet/>
      <dgm:spPr/>
      <dgm:t>
        <a:bodyPr/>
        <a:lstStyle/>
        <a:p>
          <a:endParaRPr lang="en-US"/>
        </a:p>
      </dgm:t>
    </dgm:pt>
    <dgm:pt modelId="{4C9D401A-CA03-4AD1-95EF-517F1D2A1F8C}" type="sibTrans" cxnId="{47EF8690-DF99-48F4-B14A-6FFD5D65D288}">
      <dgm:prSet/>
      <dgm:spPr/>
      <dgm:t>
        <a:bodyPr/>
        <a:lstStyle/>
        <a:p>
          <a:endParaRPr lang="en-US"/>
        </a:p>
      </dgm:t>
    </dgm:pt>
    <dgm:pt modelId="{E447AEC6-BC41-4E0C-B35B-F7CE89B5CB94}" type="pres">
      <dgm:prSet presAssocID="{19EA560E-E3B0-4FEA-B3B3-516D086555B5}" presName="diagram" presStyleCnt="0">
        <dgm:presLayoutVars>
          <dgm:chMax val="1"/>
          <dgm:dir/>
          <dgm:animLvl val="ctr"/>
          <dgm:resizeHandles val="exact"/>
        </dgm:presLayoutVars>
      </dgm:prSet>
      <dgm:spPr/>
      <dgm:t>
        <a:bodyPr/>
        <a:lstStyle/>
        <a:p>
          <a:endParaRPr lang="en-US"/>
        </a:p>
      </dgm:t>
    </dgm:pt>
    <dgm:pt modelId="{E29A0746-2457-4ACE-A336-D823E224A3E9}" type="pres">
      <dgm:prSet presAssocID="{19EA560E-E3B0-4FEA-B3B3-516D086555B5}" presName="matrix" presStyleCnt="0"/>
      <dgm:spPr/>
    </dgm:pt>
    <dgm:pt modelId="{7D1A0635-A214-49F7-B70A-6705BE5D3168}" type="pres">
      <dgm:prSet presAssocID="{19EA560E-E3B0-4FEA-B3B3-516D086555B5}" presName="tile1" presStyleLbl="node1" presStyleIdx="0" presStyleCnt="4"/>
      <dgm:spPr/>
      <dgm:t>
        <a:bodyPr/>
        <a:lstStyle/>
        <a:p>
          <a:endParaRPr lang="en-US"/>
        </a:p>
      </dgm:t>
    </dgm:pt>
    <dgm:pt modelId="{1A931EEA-B176-4DDF-AEFC-266388091565}" type="pres">
      <dgm:prSet presAssocID="{19EA560E-E3B0-4FEA-B3B3-516D086555B5}" presName="tile1text" presStyleLbl="node1" presStyleIdx="0" presStyleCnt="4">
        <dgm:presLayoutVars>
          <dgm:chMax val="0"/>
          <dgm:chPref val="0"/>
          <dgm:bulletEnabled val="1"/>
        </dgm:presLayoutVars>
      </dgm:prSet>
      <dgm:spPr/>
      <dgm:t>
        <a:bodyPr/>
        <a:lstStyle/>
        <a:p>
          <a:endParaRPr lang="en-US"/>
        </a:p>
      </dgm:t>
    </dgm:pt>
    <dgm:pt modelId="{4E8964E7-D7CE-45C3-8CE5-2074CBB2FF70}" type="pres">
      <dgm:prSet presAssocID="{19EA560E-E3B0-4FEA-B3B3-516D086555B5}" presName="tile2" presStyleLbl="node1" presStyleIdx="1" presStyleCnt="4"/>
      <dgm:spPr/>
      <dgm:t>
        <a:bodyPr/>
        <a:lstStyle/>
        <a:p>
          <a:endParaRPr lang="en-US"/>
        </a:p>
      </dgm:t>
    </dgm:pt>
    <dgm:pt modelId="{89C7BEE8-4D9F-4F3C-A4FF-238B3E93DCC4}" type="pres">
      <dgm:prSet presAssocID="{19EA560E-E3B0-4FEA-B3B3-516D086555B5}" presName="tile2text" presStyleLbl="node1" presStyleIdx="1" presStyleCnt="4">
        <dgm:presLayoutVars>
          <dgm:chMax val="0"/>
          <dgm:chPref val="0"/>
          <dgm:bulletEnabled val="1"/>
        </dgm:presLayoutVars>
      </dgm:prSet>
      <dgm:spPr/>
      <dgm:t>
        <a:bodyPr/>
        <a:lstStyle/>
        <a:p>
          <a:endParaRPr lang="en-US"/>
        </a:p>
      </dgm:t>
    </dgm:pt>
    <dgm:pt modelId="{4595A3C7-BB73-4B89-A3F2-D7B20E0F4EC5}" type="pres">
      <dgm:prSet presAssocID="{19EA560E-E3B0-4FEA-B3B3-516D086555B5}" presName="tile3" presStyleLbl="node1" presStyleIdx="2" presStyleCnt="4"/>
      <dgm:spPr/>
      <dgm:t>
        <a:bodyPr/>
        <a:lstStyle/>
        <a:p>
          <a:endParaRPr lang="en-US"/>
        </a:p>
      </dgm:t>
    </dgm:pt>
    <dgm:pt modelId="{EC8875F7-6C81-4D5B-9234-20DE08C63BC2}" type="pres">
      <dgm:prSet presAssocID="{19EA560E-E3B0-4FEA-B3B3-516D086555B5}" presName="tile3text" presStyleLbl="node1" presStyleIdx="2" presStyleCnt="4">
        <dgm:presLayoutVars>
          <dgm:chMax val="0"/>
          <dgm:chPref val="0"/>
          <dgm:bulletEnabled val="1"/>
        </dgm:presLayoutVars>
      </dgm:prSet>
      <dgm:spPr/>
      <dgm:t>
        <a:bodyPr/>
        <a:lstStyle/>
        <a:p>
          <a:endParaRPr lang="en-US"/>
        </a:p>
      </dgm:t>
    </dgm:pt>
    <dgm:pt modelId="{76168761-C2B0-4295-8CF4-2DDB6748CE3F}" type="pres">
      <dgm:prSet presAssocID="{19EA560E-E3B0-4FEA-B3B3-516D086555B5}" presName="tile4" presStyleLbl="node1" presStyleIdx="3" presStyleCnt="4"/>
      <dgm:spPr/>
      <dgm:t>
        <a:bodyPr/>
        <a:lstStyle/>
        <a:p>
          <a:endParaRPr lang="en-US"/>
        </a:p>
      </dgm:t>
    </dgm:pt>
    <dgm:pt modelId="{3D4DBDB4-7ED0-4503-8A64-E8E1D3F32786}" type="pres">
      <dgm:prSet presAssocID="{19EA560E-E3B0-4FEA-B3B3-516D086555B5}" presName="tile4text" presStyleLbl="node1" presStyleIdx="3" presStyleCnt="4">
        <dgm:presLayoutVars>
          <dgm:chMax val="0"/>
          <dgm:chPref val="0"/>
          <dgm:bulletEnabled val="1"/>
        </dgm:presLayoutVars>
      </dgm:prSet>
      <dgm:spPr/>
      <dgm:t>
        <a:bodyPr/>
        <a:lstStyle/>
        <a:p>
          <a:endParaRPr lang="en-US"/>
        </a:p>
      </dgm:t>
    </dgm:pt>
    <dgm:pt modelId="{32ED76A1-7BDD-4CEE-80EF-32DFE9626D5D}" type="pres">
      <dgm:prSet presAssocID="{19EA560E-E3B0-4FEA-B3B3-516D086555B5}" presName="centerTile" presStyleLbl="fgShp" presStyleIdx="0" presStyleCnt="1">
        <dgm:presLayoutVars>
          <dgm:chMax val="0"/>
          <dgm:chPref val="0"/>
        </dgm:presLayoutVars>
      </dgm:prSet>
      <dgm:spPr/>
      <dgm:t>
        <a:bodyPr/>
        <a:lstStyle/>
        <a:p>
          <a:endParaRPr lang="en-US"/>
        </a:p>
      </dgm:t>
    </dgm:pt>
  </dgm:ptLst>
  <dgm:cxnLst>
    <dgm:cxn modelId="{335715E9-B6F1-481B-A4B2-93CF6714B51A}" type="presOf" srcId="{F4EFEDD2-A0E7-482B-B6FC-B11D4BA3EBAF}" destId="{4E8964E7-D7CE-45C3-8CE5-2074CBB2FF70}" srcOrd="0" destOrd="0" presId="urn:microsoft.com/office/officeart/2005/8/layout/matrix1"/>
    <dgm:cxn modelId="{97D98CC1-3DFB-403A-AA83-F3669977E765}" type="presOf" srcId="{DCCFBD53-07BB-42A6-B8C3-50446D732906}" destId="{4595A3C7-BB73-4B89-A3F2-D7B20E0F4EC5}" srcOrd="0" destOrd="0" presId="urn:microsoft.com/office/officeart/2005/8/layout/matrix1"/>
    <dgm:cxn modelId="{47EF8690-DF99-48F4-B14A-6FFD5D65D288}" srcId="{408AC112-5AAD-45F7-8FD3-E2C4848BC491}" destId="{373AB321-6A0D-4755-85BF-0327BFFF2708}" srcOrd="3" destOrd="0" parTransId="{A74615FB-BF60-44F2-8031-05A18F8F36B7}" sibTransId="{4C9D401A-CA03-4AD1-95EF-517F1D2A1F8C}"/>
    <dgm:cxn modelId="{70D76472-0E2C-48E4-A6EE-BBE074B34A04}" type="presOf" srcId="{57EC934C-EB88-4503-9E03-30F99A401C78}" destId="{7D1A0635-A214-49F7-B70A-6705BE5D3168}" srcOrd="0" destOrd="0" presId="urn:microsoft.com/office/officeart/2005/8/layout/matrix1"/>
    <dgm:cxn modelId="{DEF9456F-44F1-45AF-8836-32C58409A9AD}" type="presOf" srcId="{373AB321-6A0D-4755-85BF-0327BFFF2708}" destId="{76168761-C2B0-4295-8CF4-2DDB6748CE3F}" srcOrd="0" destOrd="0" presId="urn:microsoft.com/office/officeart/2005/8/layout/matrix1"/>
    <dgm:cxn modelId="{08EE0423-A189-402D-8CD8-73AAAA15C1EE}" type="presOf" srcId="{19EA560E-E3B0-4FEA-B3B3-516D086555B5}" destId="{E447AEC6-BC41-4E0C-B35B-F7CE89B5CB94}" srcOrd="0" destOrd="0" presId="urn:microsoft.com/office/officeart/2005/8/layout/matrix1"/>
    <dgm:cxn modelId="{9CC15EA4-D922-4A7E-9057-27405FC95D1B}" type="presOf" srcId="{373AB321-6A0D-4755-85BF-0327BFFF2708}" destId="{3D4DBDB4-7ED0-4503-8A64-E8E1D3F32786}" srcOrd="1" destOrd="0" presId="urn:microsoft.com/office/officeart/2005/8/layout/matrix1"/>
    <dgm:cxn modelId="{B3EE94C0-0FF7-4B93-8847-FA5330E49B69}" type="presOf" srcId="{DCCFBD53-07BB-42A6-B8C3-50446D732906}" destId="{EC8875F7-6C81-4D5B-9234-20DE08C63BC2}" srcOrd="1" destOrd="0" presId="urn:microsoft.com/office/officeart/2005/8/layout/matrix1"/>
    <dgm:cxn modelId="{16E206FB-A388-463E-9B46-54D4DC1FE67D}" type="presOf" srcId="{408AC112-5AAD-45F7-8FD3-E2C4848BC491}" destId="{32ED76A1-7BDD-4CEE-80EF-32DFE9626D5D}" srcOrd="0" destOrd="0" presId="urn:microsoft.com/office/officeart/2005/8/layout/matrix1"/>
    <dgm:cxn modelId="{680FE75F-51A4-429C-9433-747DFA48054A}" srcId="{408AC112-5AAD-45F7-8FD3-E2C4848BC491}" destId="{F4EFEDD2-A0E7-482B-B6FC-B11D4BA3EBAF}" srcOrd="1" destOrd="0" parTransId="{A89F35E3-7AC4-4DC5-A537-A2D04E9D8DC9}" sibTransId="{22234096-BFD3-4F64-BB52-586D70102B6A}"/>
    <dgm:cxn modelId="{D720492B-7794-49D8-83CE-F777718281B9}" type="presOf" srcId="{F4EFEDD2-A0E7-482B-B6FC-B11D4BA3EBAF}" destId="{89C7BEE8-4D9F-4F3C-A4FF-238B3E93DCC4}" srcOrd="1" destOrd="0" presId="urn:microsoft.com/office/officeart/2005/8/layout/matrix1"/>
    <dgm:cxn modelId="{70E5DA8C-5154-443E-90ED-712D6EE967A2}" srcId="{408AC112-5AAD-45F7-8FD3-E2C4848BC491}" destId="{57EC934C-EB88-4503-9E03-30F99A401C78}" srcOrd="0" destOrd="0" parTransId="{B0945097-B362-4964-B024-DA70A6E1B61F}" sibTransId="{AB0D500E-405F-4A30-9A42-13338162646A}"/>
    <dgm:cxn modelId="{79027AF8-D246-4027-8E49-D8F821D57E53}" type="presOf" srcId="{57EC934C-EB88-4503-9E03-30F99A401C78}" destId="{1A931EEA-B176-4DDF-AEFC-266388091565}" srcOrd="1" destOrd="0" presId="urn:microsoft.com/office/officeart/2005/8/layout/matrix1"/>
    <dgm:cxn modelId="{47F4CBA7-A82A-48E9-AB3C-5B8B7B491139}" srcId="{19EA560E-E3B0-4FEA-B3B3-516D086555B5}" destId="{408AC112-5AAD-45F7-8FD3-E2C4848BC491}" srcOrd="0" destOrd="0" parTransId="{D0F64FFB-04A3-49FE-AE7E-48A4F8401040}" sibTransId="{39681C27-1038-4613-98E2-8C5D71FBB45E}"/>
    <dgm:cxn modelId="{003EAF0E-9ECD-417E-82C4-64BB03739DFB}" srcId="{408AC112-5AAD-45F7-8FD3-E2C4848BC491}" destId="{DCCFBD53-07BB-42A6-B8C3-50446D732906}" srcOrd="2" destOrd="0" parTransId="{AE1B23C5-0EA6-4568-8A92-A31EF79A7623}" sibTransId="{56FBA582-5760-4314-BEC8-1F11E8019E96}"/>
    <dgm:cxn modelId="{BAA49F0F-4F7E-49DB-A0F7-9F299C8396E1}" type="presParOf" srcId="{E447AEC6-BC41-4E0C-B35B-F7CE89B5CB94}" destId="{E29A0746-2457-4ACE-A336-D823E224A3E9}" srcOrd="0" destOrd="0" presId="urn:microsoft.com/office/officeart/2005/8/layout/matrix1"/>
    <dgm:cxn modelId="{E9848AB0-2DC0-48AA-99DE-AB2490520C80}" type="presParOf" srcId="{E29A0746-2457-4ACE-A336-D823E224A3E9}" destId="{7D1A0635-A214-49F7-B70A-6705BE5D3168}" srcOrd="0" destOrd="0" presId="urn:microsoft.com/office/officeart/2005/8/layout/matrix1"/>
    <dgm:cxn modelId="{BB77DFE6-8FA8-4B29-9F33-C6FF5CB6AE5E}" type="presParOf" srcId="{E29A0746-2457-4ACE-A336-D823E224A3E9}" destId="{1A931EEA-B176-4DDF-AEFC-266388091565}" srcOrd="1" destOrd="0" presId="urn:microsoft.com/office/officeart/2005/8/layout/matrix1"/>
    <dgm:cxn modelId="{A2A71C2F-CC57-4CB8-9B45-CF3BE8DF8380}" type="presParOf" srcId="{E29A0746-2457-4ACE-A336-D823E224A3E9}" destId="{4E8964E7-D7CE-45C3-8CE5-2074CBB2FF70}" srcOrd="2" destOrd="0" presId="urn:microsoft.com/office/officeart/2005/8/layout/matrix1"/>
    <dgm:cxn modelId="{28FE8234-9DE3-48FD-9787-1B21A31CBC4A}" type="presParOf" srcId="{E29A0746-2457-4ACE-A336-D823E224A3E9}" destId="{89C7BEE8-4D9F-4F3C-A4FF-238B3E93DCC4}" srcOrd="3" destOrd="0" presId="urn:microsoft.com/office/officeart/2005/8/layout/matrix1"/>
    <dgm:cxn modelId="{1EEB58DB-4A8F-404C-B288-43154829DBC6}" type="presParOf" srcId="{E29A0746-2457-4ACE-A336-D823E224A3E9}" destId="{4595A3C7-BB73-4B89-A3F2-D7B20E0F4EC5}" srcOrd="4" destOrd="0" presId="urn:microsoft.com/office/officeart/2005/8/layout/matrix1"/>
    <dgm:cxn modelId="{680F35CC-6ABC-4D00-8566-51AB1050DB61}" type="presParOf" srcId="{E29A0746-2457-4ACE-A336-D823E224A3E9}" destId="{EC8875F7-6C81-4D5B-9234-20DE08C63BC2}" srcOrd="5" destOrd="0" presId="urn:microsoft.com/office/officeart/2005/8/layout/matrix1"/>
    <dgm:cxn modelId="{F55DC676-C704-4158-82ED-361E43629CB7}" type="presParOf" srcId="{E29A0746-2457-4ACE-A336-D823E224A3E9}" destId="{76168761-C2B0-4295-8CF4-2DDB6748CE3F}" srcOrd="6" destOrd="0" presId="urn:microsoft.com/office/officeart/2005/8/layout/matrix1"/>
    <dgm:cxn modelId="{ACF4CFF5-7078-4C91-A029-84E8F2E61366}" type="presParOf" srcId="{E29A0746-2457-4ACE-A336-D823E224A3E9}" destId="{3D4DBDB4-7ED0-4503-8A64-E8E1D3F32786}" srcOrd="7" destOrd="0" presId="urn:microsoft.com/office/officeart/2005/8/layout/matrix1"/>
    <dgm:cxn modelId="{5BF0CCA8-E275-41AD-98C4-55B6EC20ED94}" type="presParOf" srcId="{E447AEC6-BC41-4E0C-B35B-F7CE89B5CB94}" destId="{32ED76A1-7BDD-4CEE-80EF-32DFE9626D5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58E0FC-4184-4757-9AC5-4D1C5F96990E}" type="datetimeFigureOut">
              <a:rPr lang="en-US" smtClean="0"/>
              <a:t>09/11/2018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38CC0-4866-4EAF-9B94-C5BF7BEA2486}" type="slidenum">
              <a:rPr lang="en-US" smtClean="0"/>
              <a:t>‹#›</a:t>
            </a:fld>
            <a:endParaRPr lang="en-US" dirty="0"/>
          </a:p>
        </p:txBody>
      </p:sp>
    </p:spTree>
    <p:extLst>
      <p:ext uri="{BB962C8B-B14F-4D97-AF65-F5344CB8AC3E}">
        <p14:creationId xmlns:p14="http://schemas.microsoft.com/office/powerpoint/2010/main" val="291691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FA9A2-B6A2-4778-A071-4D4168255E51}" type="datetimeFigureOut">
              <a:rPr lang="en-US" smtClean="0"/>
              <a:t>09/11/2018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5A9B4-DF5D-42A2-A056-445D24831438}" type="slidenum">
              <a:rPr lang="en-US" smtClean="0"/>
              <a:t>‹#›</a:t>
            </a:fld>
            <a:endParaRPr lang="en-US" dirty="0"/>
          </a:p>
        </p:txBody>
      </p:sp>
    </p:spTree>
    <p:extLst>
      <p:ext uri="{BB962C8B-B14F-4D97-AF65-F5344CB8AC3E}">
        <p14:creationId xmlns:p14="http://schemas.microsoft.com/office/powerpoint/2010/main" val="244095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1</a:t>
            </a:fld>
            <a:endParaRPr lang="en-US" dirty="0"/>
          </a:p>
        </p:txBody>
      </p:sp>
    </p:spTree>
    <p:extLst>
      <p:ext uri="{BB962C8B-B14F-4D97-AF65-F5344CB8AC3E}">
        <p14:creationId xmlns:p14="http://schemas.microsoft.com/office/powerpoint/2010/main" val="91391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16</a:t>
            </a:fld>
            <a:endParaRPr lang="en-US" dirty="0"/>
          </a:p>
        </p:txBody>
      </p:sp>
    </p:spTree>
    <p:extLst>
      <p:ext uri="{BB962C8B-B14F-4D97-AF65-F5344CB8AC3E}">
        <p14:creationId xmlns:p14="http://schemas.microsoft.com/office/powerpoint/2010/main" val="169739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5A9B4-DF5D-42A2-A056-445D24831438}" type="slidenum">
              <a:rPr lang="en-US" smtClean="0"/>
              <a:t>18</a:t>
            </a:fld>
            <a:endParaRPr lang="en-US"/>
          </a:p>
        </p:txBody>
      </p:sp>
    </p:spTree>
    <p:extLst>
      <p:ext uri="{BB962C8B-B14F-4D97-AF65-F5344CB8AC3E}">
        <p14:creationId xmlns:p14="http://schemas.microsoft.com/office/powerpoint/2010/main" val="314995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21</a:t>
            </a:fld>
            <a:endParaRPr lang="en-US"/>
          </a:p>
        </p:txBody>
      </p:sp>
    </p:spTree>
    <p:extLst>
      <p:ext uri="{BB962C8B-B14F-4D97-AF65-F5344CB8AC3E}">
        <p14:creationId xmlns:p14="http://schemas.microsoft.com/office/powerpoint/2010/main" val="11826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22</a:t>
            </a:fld>
            <a:endParaRPr lang="en-US"/>
          </a:p>
        </p:txBody>
      </p:sp>
    </p:spTree>
    <p:extLst>
      <p:ext uri="{BB962C8B-B14F-4D97-AF65-F5344CB8AC3E}">
        <p14:creationId xmlns:p14="http://schemas.microsoft.com/office/powerpoint/2010/main" val="158416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23</a:t>
            </a:fld>
            <a:endParaRPr lang="en-US"/>
          </a:p>
        </p:txBody>
      </p:sp>
    </p:spTree>
    <p:extLst>
      <p:ext uri="{BB962C8B-B14F-4D97-AF65-F5344CB8AC3E}">
        <p14:creationId xmlns:p14="http://schemas.microsoft.com/office/powerpoint/2010/main" val="403666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26</a:t>
            </a:fld>
            <a:endParaRPr lang="en-US"/>
          </a:p>
        </p:txBody>
      </p:sp>
    </p:spTree>
    <p:extLst>
      <p:ext uri="{BB962C8B-B14F-4D97-AF65-F5344CB8AC3E}">
        <p14:creationId xmlns:p14="http://schemas.microsoft.com/office/powerpoint/2010/main" val="428608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27</a:t>
            </a:fld>
            <a:endParaRPr lang="en-US" dirty="0"/>
          </a:p>
        </p:txBody>
      </p:sp>
    </p:spTree>
    <p:extLst>
      <p:ext uri="{BB962C8B-B14F-4D97-AF65-F5344CB8AC3E}">
        <p14:creationId xmlns:p14="http://schemas.microsoft.com/office/powerpoint/2010/main" val="1583371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29</a:t>
            </a:fld>
            <a:endParaRPr lang="en-US" dirty="0"/>
          </a:p>
        </p:txBody>
      </p:sp>
    </p:spTree>
    <p:extLst>
      <p:ext uri="{BB962C8B-B14F-4D97-AF65-F5344CB8AC3E}">
        <p14:creationId xmlns:p14="http://schemas.microsoft.com/office/powerpoint/2010/main" val="147135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31</a:t>
            </a:fld>
            <a:endParaRPr lang="en-US" dirty="0"/>
          </a:p>
        </p:txBody>
      </p:sp>
    </p:spTree>
    <p:extLst>
      <p:ext uri="{BB962C8B-B14F-4D97-AF65-F5344CB8AC3E}">
        <p14:creationId xmlns:p14="http://schemas.microsoft.com/office/powerpoint/2010/main" val="165825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32</a:t>
            </a:fld>
            <a:endParaRPr lang="en-US" dirty="0"/>
          </a:p>
        </p:txBody>
      </p:sp>
    </p:spTree>
    <p:extLst>
      <p:ext uri="{BB962C8B-B14F-4D97-AF65-F5344CB8AC3E}">
        <p14:creationId xmlns:p14="http://schemas.microsoft.com/office/powerpoint/2010/main" val="103787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90488"/>
            <a:ext cx="6157913" cy="3463925"/>
          </a:xfrm>
        </p:spPr>
      </p:sp>
      <p:sp>
        <p:nvSpPr>
          <p:cNvPr id="3" name="Notes Placeholder 2"/>
          <p:cNvSpPr>
            <a:spLocks noGrp="1"/>
          </p:cNvSpPr>
          <p:nvPr>
            <p:ph type="body" idx="1"/>
          </p:nvPr>
        </p:nvSpPr>
        <p:spPr>
          <a:xfrm>
            <a:off x="507176" y="3694431"/>
            <a:ext cx="6178305" cy="5176763"/>
          </a:xfrm>
        </p:spPr>
        <p:txBody>
          <a:bodyPr/>
          <a:lstStyle/>
          <a:p>
            <a:r>
              <a:rPr lang="en-US" dirty="0" smtClean="0"/>
              <a:t>Recap</a:t>
            </a:r>
            <a:r>
              <a:rPr lang="en-US" baseline="0" dirty="0" smtClean="0"/>
              <a:t> reminder of the </a:t>
            </a:r>
            <a:r>
              <a:rPr lang="en-US" baseline="0" dirty="0" err="1" smtClean="0"/>
              <a:t>provisiosn</a:t>
            </a:r>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solidFill>
                  <a:prstClr val="black"/>
                </a:solidFill>
              </a:rPr>
              <a:pPr/>
              <a:t>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71305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33</a:t>
            </a:fld>
            <a:endParaRPr lang="en-US" dirty="0"/>
          </a:p>
        </p:txBody>
      </p:sp>
    </p:spTree>
    <p:extLst>
      <p:ext uri="{BB962C8B-B14F-4D97-AF65-F5344CB8AC3E}">
        <p14:creationId xmlns:p14="http://schemas.microsoft.com/office/powerpoint/2010/main" val="259828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34</a:t>
            </a:fld>
            <a:endParaRPr lang="en-US" dirty="0"/>
          </a:p>
        </p:txBody>
      </p:sp>
    </p:spTree>
    <p:extLst>
      <p:ext uri="{BB962C8B-B14F-4D97-AF65-F5344CB8AC3E}">
        <p14:creationId xmlns:p14="http://schemas.microsoft.com/office/powerpoint/2010/main" val="2926142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35</a:t>
            </a:fld>
            <a:endParaRPr lang="en-US" dirty="0"/>
          </a:p>
        </p:txBody>
      </p:sp>
    </p:spTree>
    <p:extLst>
      <p:ext uri="{BB962C8B-B14F-4D97-AF65-F5344CB8AC3E}">
        <p14:creationId xmlns:p14="http://schemas.microsoft.com/office/powerpoint/2010/main" val="422897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7</a:t>
            </a:fld>
            <a:endParaRPr lang="en-US"/>
          </a:p>
        </p:txBody>
      </p:sp>
    </p:spTree>
    <p:extLst>
      <p:ext uri="{BB962C8B-B14F-4D97-AF65-F5344CB8AC3E}">
        <p14:creationId xmlns:p14="http://schemas.microsoft.com/office/powerpoint/2010/main" val="255914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9</a:t>
            </a:fld>
            <a:endParaRPr lang="en-US"/>
          </a:p>
        </p:txBody>
      </p:sp>
    </p:spTree>
    <p:extLst>
      <p:ext uri="{BB962C8B-B14F-4D97-AF65-F5344CB8AC3E}">
        <p14:creationId xmlns:p14="http://schemas.microsoft.com/office/powerpoint/2010/main" val="189212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816" indent="-285699">
              <a:defRPr>
                <a:solidFill>
                  <a:schemeClr val="tx1"/>
                </a:solidFill>
                <a:latin typeface="Calibri" pitchFamily="34" charset="0"/>
                <a:cs typeface="Arial" charset="0"/>
              </a:defRPr>
            </a:lvl2pPr>
            <a:lvl3pPr marL="1142795" indent="-228559">
              <a:defRPr>
                <a:solidFill>
                  <a:schemeClr val="tx1"/>
                </a:solidFill>
                <a:latin typeface="Calibri" pitchFamily="34" charset="0"/>
                <a:cs typeface="Arial" charset="0"/>
              </a:defRPr>
            </a:lvl3pPr>
            <a:lvl4pPr marL="1599913" indent="-228559">
              <a:defRPr>
                <a:solidFill>
                  <a:schemeClr val="tx1"/>
                </a:solidFill>
                <a:latin typeface="Calibri" pitchFamily="34" charset="0"/>
                <a:cs typeface="Arial" charset="0"/>
              </a:defRPr>
            </a:lvl4pPr>
            <a:lvl5pPr marL="2057031" indent="-228559">
              <a:defRPr>
                <a:solidFill>
                  <a:schemeClr val="tx1"/>
                </a:solidFill>
                <a:latin typeface="Calibri" pitchFamily="34" charset="0"/>
                <a:cs typeface="Arial" charset="0"/>
              </a:defRPr>
            </a:lvl5pPr>
            <a:lvl6pPr marL="2514149" indent="-228559" eaLnBrk="0" fontAlgn="base" hangingPunct="0">
              <a:spcBef>
                <a:spcPct val="0"/>
              </a:spcBef>
              <a:spcAft>
                <a:spcPct val="0"/>
              </a:spcAft>
              <a:defRPr>
                <a:solidFill>
                  <a:schemeClr val="tx1"/>
                </a:solidFill>
                <a:latin typeface="Calibri" pitchFamily="34" charset="0"/>
                <a:cs typeface="Arial" charset="0"/>
              </a:defRPr>
            </a:lvl6pPr>
            <a:lvl7pPr marL="2971267" indent="-228559" eaLnBrk="0" fontAlgn="base" hangingPunct="0">
              <a:spcBef>
                <a:spcPct val="0"/>
              </a:spcBef>
              <a:spcAft>
                <a:spcPct val="0"/>
              </a:spcAft>
              <a:defRPr>
                <a:solidFill>
                  <a:schemeClr val="tx1"/>
                </a:solidFill>
                <a:latin typeface="Calibri" pitchFamily="34" charset="0"/>
                <a:cs typeface="Arial" charset="0"/>
              </a:defRPr>
            </a:lvl7pPr>
            <a:lvl8pPr marL="3428384" indent="-228559" eaLnBrk="0" fontAlgn="base" hangingPunct="0">
              <a:spcBef>
                <a:spcPct val="0"/>
              </a:spcBef>
              <a:spcAft>
                <a:spcPct val="0"/>
              </a:spcAft>
              <a:defRPr>
                <a:solidFill>
                  <a:schemeClr val="tx1"/>
                </a:solidFill>
                <a:latin typeface="Calibri" pitchFamily="34" charset="0"/>
                <a:cs typeface="Arial" charset="0"/>
              </a:defRPr>
            </a:lvl8pPr>
            <a:lvl9pPr marL="3885502" indent="-228559" eaLnBrk="0" fontAlgn="base" hangingPunct="0">
              <a:spcBef>
                <a:spcPct val="0"/>
              </a:spcBef>
              <a:spcAft>
                <a:spcPct val="0"/>
              </a:spcAft>
              <a:defRPr>
                <a:solidFill>
                  <a:schemeClr val="tx1"/>
                </a:solidFill>
                <a:latin typeface="Calibri" pitchFamily="34" charset="0"/>
                <a:cs typeface="Arial" charset="0"/>
              </a:defRPr>
            </a:lvl9pPr>
          </a:lstStyle>
          <a:p>
            <a:fld id="{001E65FE-4BEA-431D-98C2-D6B217BA1FB4}" type="slidenum">
              <a:rPr lang="en-US" altLang="en-US" smtClean="0">
                <a:solidFill>
                  <a:srgbClr val="000000"/>
                </a:solidFill>
              </a:rPr>
              <a:pPr/>
              <a:t>10</a:t>
            </a:fld>
            <a:endParaRPr lang="en-US" altLang="en-US" smtClean="0">
              <a:solidFill>
                <a:srgbClr val="000000"/>
              </a:solidFill>
            </a:endParaRPr>
          </a:p>
        </p:txBody>
      </p:sp>
      <p:sp>
        <p:nvSpPr>
          <p:cNvPr id="2" name="Footer Placeholder 1"/>
          <p:cNvSpPr>
            <a:spLocks noGrp="1"/>
          </p:cNvSpPr>
          <p:nvPr>
            <p:ph type="ftr"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71932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816" indent="-285699">
              <a:defRPr>
                <a:solidFill>
                  <a:schemeClr val="tx1"/>
                </a:solidFill>
                <a:latin typeface="Calibri" pitchFamily="34" charset="0"/>
                <a:cs typeface="Arial" charset="0"/>
              </a:defRPr>
            </a:lvl2pPr>
            <a:lvl3pPr marL="1142795" indent="-228559">
              <a:defRPr>
                <a:solidFill>
                  <a:schemeClr val="tx1"/>
                </a:solidFill>
                <a:latin typeface="Calibri" pitchFamily="34" charset="0"/>
                <a:cs typeface="Arial" charset="0"/>
              </a:defRPr>
            </a:lvl3pPr>
            <a:lvl4pPr marL="1599913" indent="-228559">
              <a:defRPr>
                <a:solidFill>
                  <a:schemeClr val="tx1"/>
                </a:solidFill>
                <a:latin typeface="Calibri" pitchFamily="34" charset="0"/>
                <a:cs typeface="Arial" charset="0"/>
              </a:defRPr>
            </a:lvl4pPr>
            <a:lvl5pPr marL="2057031" indent="-228559">
              <a:defRPr>
                <a:solidFill>
                  <a:schemeClr val="tx1"/>
                </a:solidFill>
                <a:latin typeface="Calibri" pitchFamily="34" charset="0"/>
                <a:cs typeface="Arial" charset="0"/>
              </a:defRPr>
            </a:lvl5pPr>
            <a:lvl6pPr marL="2514149" indent="-228559" eaLnBrk="0" fontAlgn="base" hangingPunct="0">
              <a:spcBef>
                <a:spcPct val="0"/>
              </a:spcBef>
              <a:spcAft>
                <a:spcPct val="0"/>
              </a:spcAft>
              <a:defRPr>
                <a:solidFill>
                  <a:schemeClr val="tx1"/>
                </a:solidFill>
                <a:latin typeface="Calibri" pitchFamily="34" charset="0"/>
                <a:cs typeface="Arial" charset="0"/>
              </a:defRPr>
            </a:lvl6pPr>
            <a:lvl7pPr marL="2971267" indent="-228559" eaLnBrk="0" fontAlgn="base" hangingPunct="0">
              <a:spcBef>
                <a:spcPct val="0"/>
              </a:spcBef>
              <a:spcAft>
                <a:spcPct val="0"/>
              </a:spcAft>
              <a:defRPr>
                <a:solidFill>
                  <a:schemeClr val="tx1"/>
                </a:solidFill>
                <a:latin typeface="Calibri" pitchFamily="34" charset="0"/>
                <a:cs typeface="Arial" charset="0"/>
              </a:defRPr>
            </a:lvl7pPr>
            <a:lvl8pPr marL="3428384" indent="-228559" eaLnBrk="0" fontAlgn="base" hangingPunct="0">
              <a:spcBef>
                <a:spcPct val="0"/>
              </a:spcBef>
              <a:spcAft>
                <a:spcPct val="0"/>
              </a:spcAft>
              <a:defRPr>
                <a:solidFill>
                  <a:schemeClr val="tx1"/>
                </a:solidFill>
                <a:latin typeface="Calibri" pitchFamily="34" charset="0"/>
                <a:cs typeface="Arial" charset="0"/>
              </a:defRPr>
            </a:lvl8pPr>
            <a:lvl9pPr marL="3885502" indent="-228559" eaLnBrk="0" fontAlgn="base" hangingPunct="0">
              <a:spcBef>
                <a:spcPct val="0"/>
              </a:spcBef>
              <a:spcAft>
                <a:spcPct val="0"/>
              </a:spcAft>
              <a:defRPr>
                <a:solidFill>
                  <a:schemeClr val="tx1"/>
                </a:solidFill>
                <a:latin typeface="Calibri" pitchFamily="34" charset="0"/>
                <a:cs typeface="Arial" charset="0"/>
              </a:defRPr>
            </a:lvl9pPr>
          </a:lstStyle>
          <a:p>
            <a:fld id="{001E65FE-4BEA-431D-98C2-D6B217BA1FB4}" type="slidenum">
              <a:rPr lang="en-US" altLang="en-US" smtClean="0">
                <a:solidFill>
                  <a:srgbClr val="000000"/>
                </a:solidFill>
              </a:rPr>
              <a:pPr/>
              <a:t>11</a:t>
            </a:fld>
            <a:endParaRPr lang="en-US" altLang="en-US" smtClean="0">
              <a:solidFill>
                <a:srgbClr val="000000"/>
              </a:solidFill>
            </a:endParaRPr>
          </a:p>
        </p:txBody>
      </p:sp>
      <p:sp>
        <p:nvSpPr>
          <p:cNvPr id="2" name="Footer Placeholder 1"/>
          <p:cNvSpPr>
            <a:spLocks noGrp="1"/>
          </p:cNvSpPr>
          <p:nvPr>
            <p:ph type="ftr"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158851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12</a:t>
            </a:fld>
            <a:endParaRPr lang="en-US"/>
          </a:p>
        </p:txBody>
      </p:sp>
    </p:spTree>
    <p:extLst>
      <p:ext uri="{BB962C8B-B14F-4D97-AF65-F5344CB8AC3E}">
        <p14:creationId xmlns:p14="http://schemas.microsoft.com/office/powerpoint/2010/main" val="222795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5A9B4-DF5D-42A2-A056-445D24831438}" type="slidenum">
              <a:rPr lang="en-US" smtClean="0"/>
              <a:t>13</a:t>
            </a:fld>
            <a:endParaRPr lang="en-US"/>
          </a:p>
        </p:txBody>
      </p:sp>
    </p:spTree>
    <p:extLst>
      <p:ext uri="{BB962C8B-B14F-4D97-AF65-F5344CB8AC3E}">
        <p14:creationId xmlns:p14="http://schemas.microsoft.com/office/powerpoint/2010/main" val="380097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11678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576" y="2438400"/>
            <a:ext cx="7010400" cy="4435856"/>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
        <p:nvSpPr>
          <p:cNvPr id="10"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userDrawn="1"/>
        </p:nvGrpSpPr>
        <p:grpSpPr>
          <a:xfrm>
            <a:off x="-45154" y="1303866"/>
            <a:ext cx="12282311" cy="13207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18" name="Title 9"/>
          <p:cNvSpPr>
            <a:spLocks noGrp="1"/>
          </p:cNvSpPr>
          <p:nvPr>
            <p:ph type="title"/>
          </p:nvPr>
        </p:nvSpPr>
        <p:spPr>
          <a:xfrm>
            <a:off x="22577" y="1490133"/>
            <a:ext cx="12192000" cy="830299"/>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383212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Header Layout">
    <p:spTree>
      <p:nvGrpSpPr>
        <p:cNvPr id="1" name=""/>
        <p:cNvGrpSpPr/>
        <p:nvPr/>
      </p:nvGrpSpPr>
      <p:grpSpPr>
        <a:xfrm>
          <a:off x="0" y="0"/>
          <a:ext cx="0" cy="0"/>
          <a:chOff x="0" y="0"/>
          <a:chExt cx="0" cy="0"/>
        </a:xfrm>
      </p:grpSpPr>
      <p:cxnSp>
        <p:nvCxnSpPr>
          <p:cNvPr id="10" name="Straight Connector 9"/>
          <p:cNvCxnSpPr/>
          <p:nvPr userDrawn="1"/>
        </p:nvCxnSpPr>
        <p:spPr bwMode="auto">
          <a:xfrm>
            <a:off x="1117600" y="3276600"/>
            <a:ext cx="10373360" cy="0"/>
          </a:xfrm>
          <a:prstGeom prst="line">
            <a:avLst/>
          </a:prstGeom>
          <a:solidFill>
            <a:srgbClr val="FFCC99"/>
          </a:solidFill>
          <a:ln w="12700" cap="flat" cmpd="sng" algn="ctr">
            <a:solidFill>
              <a:schemeClr val="accent4"/>
            </a:solidFill>
            <a:prstDash val="solid"/>
            <a:round/>
            <a:headEnd type="none" w="med" len="med"/>
            <a:tailEnd type="none" w="med" len="med"/>
          </a:ln>
          <a:effectLst/>
        </p:spPr>
      </p:cxnSp>
      <p:sp>
        <p:nvSpPr>
          <p:cNvPr id="17" name="Rectangle 16"/>
          <p:cNvSpPr/>
          <p:nvPr userDrawn="1"/>
        </p:nvSpPr>
        <p:spPr bwMode="auto">
          <a:xfrm>
            <a:off x="0" y="0"/>
            <a:ext cx="543099" cy="3124200"/>
          </a:xfrm>
          <a:prstGeom prst="rect">
            <a:avLst/>
          </a:prstGeom>
          <a:solidFill>
            <a:srgbClr val="EFC20D"/>
          </a:solidFill>
          <a:ln w="12700" cap="flat" cmpd="sng" algn="ctr">
            <a:solidFill>
              <a:srgbClr val="EFC20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8" name="Rectangle 17"/>
          <p:cNvSpPr/>
          <p:nvPr userDrawn="1"/>
        </p:nvSpPr>
        <p:spPr bwMode="auto">
          <a:xfrm>
            <a:off x="0" y="3352800"/>
            <a:ext cx="543099"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3" name="Rectangle 4"/>
          <p:cNvSpPr>
            <a:spLocks noGrp="1" noChangeArrowheads="1"/>
          </p:cNvSpPr>
          <p:nvPr>
            <p:ph type="subTitle" idx="1" hasCustomPrompt="1"/>
          </p:nvPr>
        </p:nvSpPr>
        <p:spPr>
          <a:xfrm>
            <a:off x="1098200" y="3463137"/>
            <a:ext cx="6136217" cy="389922"/>
          </a:xfrm>
        </p:spPr>
        <p:txBody>
          <a:bodyPr/>
          <a:lstStyle>
            <a:lvl1pPr marL="0" indent="0">
              <a:buFont typeface="Wingdings" pitchFamily="2" charset="2"/>
              <a:buNone/>
              <a:defRPr b="1" spc="300" baseline="0">
                <a:solidFill>
                  <a:schemeClr val="tx2"/>
                </a:solidFill>
                <a:latin typeface="Helvetica LT Std" pitchFamily="34" charset="0"/>
                <a:cs typeface="Calibri" pitchFamily="34" charset="0"/>
              </a:defRPr>
            </a:lvl1pPr>
          </a:lstStyle>
          <a:p>
            <a:r>
              <a:rPr lang="en-US" altLang="en-US" smtClean="0"/>
              <a:t>Subtitle</a:t>
            </a:r>
            <a:endParaRPr lang="en-US" altLang="en-US" dirty="0"/>
          </a:p>
        </p:txBody>
      </p:sp>
      <p:sp>
        <p:nvSpPr>
          <p:cNvPr id="21" name="Rectangle 9"/>
          <p:cNvSpPr>
            <a:spLocks noGrp="1" noChangeArrowheads="1"/>
          </p:cNvSpPr>
          <p:nvPr>
            <p:ph type="ctrTitle" sz="quarter" hasCustomPrompt="1"/>
          </p:nvPr>
        </p:nvSpPr>
        <p:spPr>
          <a:xfrm>
            <a:off x="1016000" y="1041287"/>
            <a:ext cx="9662160" cy="1981200"/>
          </a:xfrm>
          <a:noFill/>
          <a:effectLst/>
        </p:spPr>
        <p:txBody>
          <a:bodyPr anchor="b" anchorCtr="0">
            <a:no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smtClean="0"/>
              <a:t>Section Title</a:t>
            </a:r>
            <a:endParaRPr lang="en-US" dirty="0"/>
          </a:p>
        </p:txBody>
      </p:sp>
      <p:sp>
        <p:nvSpPr>
          <p:cNvPr id="16" name="Slide Number Placeholder 5"/>
          <p:cNvSpPr>
            <a:spLocks noGrp="1"/>
          </p:cNvSpPr>
          <p:nvPr>
            <p:ph type="sldNum" sz="quarter" idx="4"/>
          </p:nvPr>
        </p:nvSpPr>
        <p:spPr>
          <a:xfrm>
            <a:off x="11198440" y="93030"/>
            <a:ext cx="661021" cy="180918"/>
          </a:xfrm>
          <a:prstGeom prst="rect">
            <a:avLst/>
          </a:prstGeom>
        </p:spPr>
        <p:txBody>
          <a:bodyPr vert="horz" lIns="91440" tIns="45720" rIns="91440" bIns="45720" rtlCol="0" anchor="b"/>
          <a:lstStyle>
            <a:lvl1pPr algn="ctr">
              <a:defRPr lang="en-US" smtClean="0"/>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19" name="Straight Connector 18"/>
          <p:cNvCxnSpPr/>
          <p:nvPr userDrawn="1"/>
        </p:nvCxnSpPr>
        <p:spPr>
          <a:xfrm>
            <a:off x="117856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2776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51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0" y="430503"/>
            <a:ext cx="10972800" cy="868362"/>
          </a:xfrm>
          <a:prstGeom prst="rect">
            <a:avLst/>
          </a:prstGeom>
          <a:noFill/>
          <a:effectLst/>
        </p:spPr>
        <p:txBody>
          <a:bodyPr vert="horz" lIns="91440" tIns="45720" rIns="91440" bIns="45720" rtlCol="0" anchor="ctr" anchorCtr="0">
            <a:normAutofit/>
          </a:bodyPr>
          <a:lstStyle>
            <a:lvl1pPr>
              <a:lnSpc>
                <a:spcPts val="3200"/>
              </a:lnSpc>
              <a:defRPr lang="en-US"/>
            </a:lvl1p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11198440" y="93030"/>
            <a:ext cx="661021" cy="180918"/>
          </a:xfrm>
          <a:prstGeom prst="rect">
            <a:avLst/>
          </a:prstGeom>
        </p:spPr>
        <p:txBody>
          <a:bodyPr vert="horz" lIns="91440" tIns="45720" rIns="91440" bIns="45720" rtlCol="0" anchor="b"/>
          <a:lstStyle>
            <a:lvl1pPr algn="ctr">
              <a:defRPr lang="en-US" smtClean="0"/>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3" name="Straight Connector 2"/>
          <p:cNvCxnSpPr>
            <a:stCxn id="6" idx="3"/>
            <a:endCxn id="6" idx="3"/>
          </p:cNvCxnSpPr>
          <p:nvPr userDrawn="1"/>
        </p:nvCxnSpPr>
        <p:spPr>
          <a:xfrm>
            <a:off x="11859461" y="1834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17856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12776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bwMode="auto">
          <a:xfrm>
            <a:off x="1" y="1"/>
            <a:ext cx="564444" cy="1117599"/>
          </a:xfrm>
          <a:prstGeom prst="rect">
            <a:avLst/>
          </a:prstGeom>
          <a:solidFill>
            <a:srgbClr val="EFC2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cxnSp>
        <p:nvCxnSpPr>
          <p:cNvPr id="11" name="Straight Connector 10"/>
          <p:cNvCxnSpPr/>
          <p:nvPr userDrawn="1"/>
        </p:nvCxnSpPr>
        <p:spPr bwMode="auto">
          <a:xfrm>
            <a:off x="1120777" y="1178468"/>
            <a:ext cx="10593057"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2" name="Rectangle 11"/>
          <p:cNvSpPr/>
          <p:nvPr userDrawn="1"/>
        </p:nvSpPr>
        <p:spPr bwMode="auto">
          <a:xfrm>
            <a:off x="0" y="1320801"/>
            <a:ext cx="541867" cy="5537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19539877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tenance Slide (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084" y="67165"/>
            <a:ext cx="1765227" cy="110326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389839"/>
          </a:xfrm>
          <a:prstGeom prst="rect">
            <a:avLst/>
          </a:prstGeom>
        </p:spPr>
      </p:pic>
      <p:sp>
        <p:nvSpPr>
          <p:cNvPr id="2" name="Title 1"/>
          <p:cNvSpPr>
            <a:spLocks noGrp="1"/>
          </p:cNvSpPr>
          <p:nvPr>
            <p:ph type="title"/>
          </p:nvPr>
        </p:nvSpPr>
        <p:spPr/>
        <p:txBody>
          <a:bodyPr/>
          <a:lstStyle>
            <a:lvl1pPr>
              <a:defRPr>
                <a:solidFill>
                  <a:srgbClr val="084B9C"/>
                </a:solidFill>
              </a:defRPr>
            </a:lvl1pPr>
          </a:lstStyle>
          <a:p>
            <a:r>
              <a:rPr lang="en-US" dirty="0"/>
              <a:t>Click to edit Master title style</a:t>
            </a:r>
          </a:p>
        </p:txBody>
      </p:sp>
    </p:spTree>
    <p:extLst>
      <p:ext uri="{BB962C8B-B14F-4D97-AF65-F5344CB8AC3E}">
        <p14:creationId xmlns:p14="http://schemas.microsoft.com/office/powerpoint/2010/main" val="410249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tenance: Text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389839"/>
          </a:xfrm>
          <a:prstGeom prst="rect">
            <a:avLst/>
          </a:prstGeom>
        </p:spPr>
      </p:pic>
      <p:sp>
        <p:nvSpPr>
          <p:cNvPr id="2" name="Title 1"/>
          <p:cNvSpPr>
            <a:spLocks noGrp="1"/>
          </p:cNvSpPr>
          <p:nvPr>
            <p:ph type="title"/>
          </p:nvPr>
        </p:nvSpPr>
        <p:spPr/>
        <p:txBody>
          <a:bodyPr/>
          <a:lstStyle>
            <a:lvl1pPr>
              <a:defRPr>
                <a:solidFill>
                  <a:srgbClr val="084B9C"/>
                </a:solidFill>
              </a:defRPr>
            </a:lvl1pPr>
          </a:lstStyle>
          <a:p>
            <a:r>
              <a:rPr lang="en-US" dirty="0"/>
              <a:t>Click to edit Master title style</a:t>
            </a:r>
          </a:p>
        </p:txBody>
      </p:sp>
      <p:sp>
        <p:nvSpPr>
          <p:cNvPr id="6" name="Content Placeholder 2"/>
          <p:cNvSpPr>
            <a:spLocks noGrp="1"/>
          </p:cNvSpPr>
          <p:nvPr>
            <p:ph idx="1"/>
          </p:nvPr>
        </p:nvSpPr>
        <p:spPr>
          <a:xfrm>
            <a:off x="304800" y="1170432"/>
            <a:ext cx="11572240" cy="5037328"/>
          </a:xfrm>
          <a:prstGeom prst="rect">
            <a:avLst/>
          </a:prstGeom>
        </p:spPr>
        <p:txBody>
          <a:bodyPr>
            <a:normAutofit/>
          </a:bodyPr>
          <a:lstStyle>
            <a:lvl1pPr marL="0" indent="0">
              <a:buClr>
                <a:schemeClr val="tx1"/>
              </a:buClr>
              <a:buFontTx/>
              <a:buNone/>
              <a:defRPr sz="2667">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09026" indent="-309026">
              <a:buClr>
                <a:schemeClr val="tx1"/>
              </a:buClr>
              <a:buFont typeface="Arial" pitchFamily="34" charset="0"/>
              <a:buChar char="•"/>
              <a:defRPr sz="2667">
                <a:solidFill>
                  <a:schemeClr val="tx1"/>
                </a:solidFill>
              </a:defRPr>
            </a:lvl2pPr>
            <a:lvl3pPr marL="609585" indent="-309026">
              <a:buClr>
                <a:schemeClr val="tx1"/>
              </a:buClr>
              <a:buFont typeface="Arial" pitchFamily="34" charset="0"/>
              <a:buChar char="•"/>
              <a:defRPr sz="2667">
                <a:solidFill>
                  <a:schemeClr val="tx1"/>
                </a:solidFill>
                <a:latin typeface="Tahoma" pitchFamily="34" charset="0"/>
                <a:ea typeface="Tahoma" pitchFamily="34" charset="0"/>
                <a:cs typeface="Tahoma" pitchFamily="34" charset="0"/>
              </a:defRPr>
            </a:lvl3pPr>
            <a:lvl4pPr marL="916494" indent="-302676">
              <a:buClr>
                <a:schemeClr val="tx1"/>
              </a:buClr>
              <a:buFont typeface="Arial" pitchFamily="34" charset="0"/>
              <a:buChar char="•"/>
              <a:defRPr sz="2667">
                <a:solidFill>
                  <a:schemeClr val="tx1"/>
                </a:solidFill>
                <a:latin typeface="Tahoma" pitchFamily="34" charset="0"/>
                <a:ea typeface="Tahoma" pitchFamily="34" charset="0"/>
                <a:cs typeface="Tahoma" pitchFamily="34" charset="0"/>
              </a:defRPr>
            </a:lvl4pPr>
            <a:lvl5pPr marL="1219170" indent="-298443">
              <a:buClr>
                <a:schemeClr val="tx1"/>
              </a:buClr>
              <a:buFont typeface="Arial" pitchFamily="34" charset="0"/>
              <a:buChar char="•"/>
              <a:defRPr sz="2667">
                <a:solidFill>
                  <a:schemeClr val="tx1"/>
                </a:solidFill>
                <a:latin typeface="Tahoma" pitchFamily="34" charset="0"/>
                <a:ea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36087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A8A755-3441-4344-88A4-8DECEB09868B}" type="datetimeFigureOut">
              <a:rPr lang="en-US" smtClean="0"/>
              <a:t>09/11/2018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F60FE8-D017-4531-B5A9-18DFDAE5B78C}" type="slidenum">
              <a:rPr lang="en-US" smtClean="0"/>
              <a:t>‹#›</a:t>
            </a:fld>
            <a:endParaRPr lang="en-US" dirty="0"/>
          </a:p>
        </p:txBody>
      </p:sp>
    </p:spTree>
    <p:extLst>
      <p:ext uri="{BB962C8B-B14F-4D97-AF65-F5344CB8AC3E}">
        <p14:creationId xmlns:p14="http://schemas.microsoft.com/office/powerpoint/2010/main" val="237373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CA8A755-3441-4344-88A4-8DECEB09868B}" type="datetimeFigureOut">
              <a:rPr lang="en-US" smtClean="0"/>
              <a:t>09/11/2018</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1F60FE8-D017-4531-B5A9-18DFDAE5B78C}" type="slidenum">
              <a:rPr lang="en-US" smtClean="0"/>
              <a:t>‹#›</a:t>
            </a:fld>
            <a:endParaRPr lang="en-US" dirty="0"/>
          </a:p>
        </p:txBody>
      </p:sp>
    </p:spTree>
    <p:extLst>
      <p:ext uri="{BB962C8B-B14F-4D97-AF65-F5344CB8AC3E}">
        <p14:creationId xmlns:p14="http://schemas.microsoft.com/office/powerpoint/2010/main" val="1070625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41357" y="72329"/>
            <a:ext cx="11891617" cy="665507"/>
          </a:xfrm>
          <a:prstGeom prst="rect">
            <a:avLst/>
          </a:prstGeom>
        </p:spPr>
        <p:txBody>
          <a:bodyPr vert="horz" lIns="91440" tIns="45720" rIns="91440" bIns="45720" rtlCol="0" anchor="t" anchorCtr="0">
            <a:noAutofit/>
          </a:bodyPr>
          <a:lstStyle>
            <a:lvl1pPr>
              <a:defRPr/>
            </a:lvl1pPr>
          </a:lstStyle>
          <a:p>
            <a:r>
              <a:rPr lang="en-US" dirty="0"/>
              <a:t>Use for Single-line Slide Titles</a:t>
            </a:r>
          </a:p>
        </p:txBody>
      </p:sp>
      <p:sp>
        <p:nvSpPr>
          <p:cNvPr id="7" name="Text Placeholder 6"/>
          <p:cNvSpPr>
            <a:spLocks noGrp="1"/>
          </p:cNvSpPr>
          <p:nvPr>
            <p:ph type="body" sz="quarter" idx="10"/>
          </p:nvPr>
        </p:nvSpPr>
        <p:spPr>
          <a:xfrm>
            <a:off x="469902" y="1078175"/>
            <a:ext cx="11290300" cy="4943192"/>
          </a:xfrm>
          <a:prstGeom prst="rect">
            <a:avLst/>
          </a:prstGeom>
        </p:spPr>
        <p:txBody>
          <a:bodyPr>
            <a:normAutofit/>
          </a:bodyPr>
          <a:lstStyle>
            <a:lvl1pPr marL="231769" indent="-231769">
              <a:lnSpc>
                <a:spcPct val="100000"/>
              </a:lnSpc>
              <a:spcBef>
                <a:spcPts val="0"/>
              </a:spcBef>
              <a:buFont typeface="Arial" panose="020B0604020202020204" pitchFamily="34" charset="0"/>
              <a:buChar char="•"/>
              <a:defRPr sz="2800"/>
            </a:lvl1pPr>
            <a:lvl2pPr marL="682608" indent="-225420">
              <a:lnSpc>
                <a:spcPct val="100000"/>
              </a:lnSpc>
              <a:spcBef>
                <a:spcPts val="0"/>
              </a:spcBef>
              <a:buFont typeface="Calibri" panose="020F0502020204030204" pitchFamily="34" charset="0"/>
              <a:buChar char="‒"/>
              <a:defRPr sz="2400"/>
            </a:lvl2pPr>
            <a:lvl3pPr marL="1092173" indent="-177796">
              <a:lnSpc>
                <a:spcPct val="100000"/>
              </a:lnSpc>
              <a:spcBef>
                <a:spcPts val="0"/>
              </a:spcBef>
              <a:buFont typeface="Calibri" panose="020F0502020204030204" pitchFamily="34" charset="0"/>
              <a:buChar char="◦"/>
              <a:defRPr sz="2000"/>
            </a:lvl3pPr>
            <a:lvl4pPr marL="1541424" indent="-169858">
              <a:lnSpc>
                <a:spcPct val="100000"/>
              </a:lnSpc>
              <a:spcBef>
                <a:spcPts val="0"/>
              </a:spcBef>
              <a:buFont typeface="Calibri" panose="020F0502020204030204" pitchFamily="34" charset="0"/>
              <a:buChar char="‐"/>
              <a:defRPr sz="1800"/>
            </a:lvl4pPr>
            <a:lvl5pPr marL="2006550" indent="-177796">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855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280" y="2438400"/>
            <a:ext cx="7498080" cy="4495800"/>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813356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8000" y="2438400"/>
            <a:ext cx="7518400" cy="4435856"/>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64163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668067"/>
            <a:ext cx="7823201" cy="4211490"/>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668067"/>
            <a:ext cx="7823201" cy="4211490"/>
          </a:xfrm>
          <a:prstGeom prst="rect">
            <a:avLst/>
          </a:prstGeom>
          <a:noFill/>
          <a:ln w="9525">
            <a:noFill/>
            <a:miter lim="800000"/>
            <a:headEnd/>
            <a:tailEnd/>
          </a:ln>
          <a:effectLst/>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133248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0" name="Picture 9" descr="The Centers for Medicare and Medicaid logo."/>
          <p:cNvPicPr>
            <a:picLocks noChangeAspect="1"/>
          </p:cNvPicPr>
          <p:nvPr userDrawn="1"/>
        </p:nvPicPr>
        <p:blipFill>
          <a:blip r:embed="rId2" cstate="print"/>
          <a:stretch>
            <a:fillRect/>
          </a:stretch>
        </p:blipFill>
        <p:spPr>
          <a:xfrm>
            <a:off x="101600" y="2550068"/>
            <a:ext cx="11887200" cy="3088732"/>
          </a:xfrm>
          <a:prstGeom prst="rect">
            <a:avLst/>
          </a:prstGeom>
        </p:spPr>
      </p:pic>
      <p:sp>
        <p:nvSpPr>
          <p:cNvPr id="14" name="Text Placeholder 2"/>
          <p:cNvSpPr>
            <a:spLocks noGrp="1"/>
          </p:cNvSpPr>
          <p:nvPr>
            <p:ph type="body" sz="quarter" idx="10" hasCustomPrompt="1"/>
          </p:nvPr>
        </p:nvSpPr>
        <p:spPr>
          <a:xfrm>
            <a:off x="406400" y="2819400"/>
            <a:ext cx="113792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406400" y="4724400"/>
            <a:ext cx="11379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8940800" y="65087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z="1200" smtClean="0">
                <a:solidFill>
                  <a:prstClr val="black">
                    <a:tint val="75000"/>
                  </a:prstClr>
                </a:solidFill>
              </a:rPr>
              <a:pPr/>
              <a:t>‹#›</a:t>
            </a:fld>
            <a:endParaRPr lang="en-US" sz="1200" dirty="0">
              <a:solidFill>
                <a:prstClr val="black">
                  <a:tint val="75000"/>
                </a:prstClr>
              </a:solidFill>
            </a:endParaRPr>
          </a:p>
        </p:txBody>
      </p:sp>
      <p:grpSp>
        <p:nvGrpSpPr>
          <p:cNvPr id="11" name="Group 10"/>
          <p:cNvGrpSpPr/>
          <p:nvPr userDrawn="1"/>
        </p:nvGrpSpPr>
        <p:grpSpPr>
          <a:xfrm>
            <a:off x="-22577" y="2"/>
            <a:ext cx="12282311" cy="14731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18" name="Title 9"/>
          <p:cNvSpPr>
            <a:spLocks noGrp="1"/>
          </p:cNvSpPr>
          <p:nvPr>
            <p:ph type="title"/>
          </p:nvPr>
        </p:nvSpPr>
        <p:spPr>
          <a:xfrm>
            <a:off x="0" y="135468"/>
            <a:ext cx="12192000" cy="100668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139541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 y="2514600"/>
            <a:ext cx="7487920" cy="4343400"/>
          </a:xfrm>
          <a:prstGeom prst="rect">
            <a:avLst/>
          </a:prstGeom>
        </p:spPr>
      </p:pic>
      <p:sp>
        <p:nvSpPr>
          <p:cNvPr id="7" name="Title 8"/>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416374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6604000" y="4191000"/>
            <a:ext cx="4368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273932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2133600" y="2380068"/>
            <a:ext cx="9076143" cy="4477935"/>
          </a:xfrm>
          <a:prstGeom prst="rect">
            <a:avLst/>
          </a:prstGeom>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3264386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61" y="2963450"/>
            <a:ext cx="7486441"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0" name="TextBox 9"/>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2827763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101601" y="2286000"/>
            <a:ext cx="7486316" cy="4572000"/>
          </a:xfrm>
          <a:prstGeom prst="rect">
            <a:avLst/>
          </a:prstGeom>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3670533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101600" y="-28738"/>
            <a:ext cx="12325531" cy="1447800"/>
          </a:xfrm>
        </p:spPr>
        <p:txBody>
          <a:bodyPr/>
          <a:lstStyle/>
          <a:p>
            <a:r>
              <a:rPr lang="en-US" dirty="0"/>
              <a:t>Click to edit Master title style</a:t>
            </a:r>
          </a:p>
        </p:txBody>
      </p:sp>
      <p:sp>
        <p:nvSpPr>
          <p:cNvPr id="8" name="TextBox 7"/>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1" y="2133600"/>
            <a:ext cx="10314595" cy="2667000"/>
          </a:xfrm>
          <a:prstGeom prst="rect">
            <a:avLst/>
          </a:prstGeom>
        </p:spPr>
      </p:pic>
      <p:sp>
        <p:nvSpPr>
          <p:cNvPr id="14" name="Text Placeholder 2"/>
          <p:cNvSpPr>
            <a:spLocks noGrp="1"/>
          </p:cNvSpPr>
          <p:nvPr>
            <p:ph type="body" sz="quarter" idx="10" hasCustomPrompt="1"/>
          </p:nvPr>
        </p:nvSpPr>
        <p:spPr>
          <a:xfrm>
            <a:off x="406400" y="5029200"/>
            <a:ext cx="113792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406400" y="5867400"/>
            <a:ext cx="113792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4221869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8" name="TextBox 7"/>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1022442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8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624980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A51BF-FB97-434A-9985-4D17C91D40E8}" type="datetime1">
              <a:rPr lang="en-US" smtClean="0">
                <a:solidFill>
                  <a:prstClr val="black">
                    <a:tint val="75000"/>
                  </a:prstClr>
                </a:solidFill>
              </a:rPr>
              <a:pPr/>
              <a:t>09/11/2018</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B14059AA-7042-4D58-B008-5567EB58C9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39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201" y="228600"/>
            <a:ext cx="3536433" cy="914400"/>
          </a:xfrm>
          <a:prstGeom prst="rect">
            <a:avLst/>
          </a:prstGeom>
        </p:spPr>
      </p:pic>
      <p:sp>
        <p:nvSpPr>
          <p:cNvPr id="9"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14" name="Group 13"/>
          <p:cNvGrpSpPr/>
          <p:nvPr userDrawn="1"/>
        </p:nvGrpSpPr>
        <p:grpSpPr>
          <a:xfrm>
            <a:off x="-22577" y="1422400"/>
            <a:ext cx="12282311" cy="1337734"/>
            <a:chOff x="-16933" y="1"/>
            <a:chExt cx="9211733" cy="1015999"/>
          </a:xfrm>
        </p:grpSpPr>
        <p:sp>
          <p:nvSpPr>
            <p:cNvPr id="15" name="Rectangle 1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6" name="Rectangle 1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17" name="Title 9"/>
          <p:cNvSpPr>
            <a:spLocks noGrp="1"/>
          </p:cNvSpPr>
          <p:nvPr>
            <p:ph type="title"/>
          </p:nvPr>
        </p:nvSpPr>
        <p:spPr>
          <a:xfrm>
            <a:off x="0" y="1422401"/>
            <a:ext cx="12192000" cy="1018258"/>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455103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41356" y="72329"/>
            <a:ext cx="11891617" cy="665506"/>
          </a:xfrm>
          <a:prstGeom prst="rect">
            <a:avLst/>
          </a:prstGeom>
        </p:spPr>
        <p:txBody>
          <a:bodyPr vert="horz" lIns="91440" tIns="45720" rIns="91440" bIns="45720" rtlCol="0" anchor="t" anchorCtr="0">
            <a:noAutofit/>
          </a:bodyPr>
          <a:lstStyle>
            <a:lvl1pPr>
              <a:defRPr/>
            </a:lvl1pPr>
          </a:lstStyle>
          <a:p>
            <a:r>
              <a:rPr lang="en-US" dirty="0"/>
              <a:t>Use for Single-line Slide Titles</a:t>
            </a:r>
          </a:p>
        </p:txBody>
      </p:sp>
      <p:sp>
        <p:nvSpPr>
          <p:cNvPr id="7" name="Text Placeholder 6"/>
          <p:cNvSpPr>
            <a:spLocks noGrp="1"/>
          </p:cNvSpPr>
          <p:nvPr>
            <p:ph type="body" sz="quarter" idx="10"/>
          </p:nvPr>
        </p:nvSpPr>
        <p:spPr>
          <a:xfrm>
            <a:off x="469901" y="1078174"/>
            <a:ext cx="11290300" cy="4943192"/>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709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280" y="2438400"/>
            <a:ext cx="7498080" cy="4495800"/>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2440897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8000" y="2438400"/>
            <a:ext cx="7518400" cy="4435856"/>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3614934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668067"/>
            <a:ext cx="7823201" cy="4211490"/>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668067"/>
            <a:ext cx="7823201" cy="4211490"/>
          </a:xfrm>
          <a:prstGeom prst="rect">
            <a:avLst/>
          </a:prstGeom>
          <a:noFill/>
          <a:ln w="9525">
            <a:noFill/>
            <a:miter lim="800000"/>
            <a:headEnd/>
            <a:tailEnd/>
          </a:ln>
          <a:effectLst/>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1407786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pic>
        <p:nvPicPr>
          <p:cNvPr id="6" name="Picture 5" descr="srsplayingcardlo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 y="2514600"/>
            <a:ext cx="7487920" cy="4343400"/>
          </a:xfrm>
          <a:prstGeom prst="rect">
            <a:avLst/>
          </a:prstGeom>
        </p:spPr>
      </p:pic>
      <p:sp>
        <p:nvSpPr>
          <p:cNvPr id="7" name="Title 8"/>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r>
              <a:rPr lang="en-US" sz="1800" b="0" i="1" dirty="0">
                <a:solidFill>
                  <a:srgbClr val="084A9C"/>
                </a:solidFill>
              </a:rPr>
              <a:t>Date</a:t>
            </a:r>
            <a:endParaRPr lang="en-US" sz="2100" b="0" i="1" dirty="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2462005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6604000" y="4191000"/>
            <a:ext cx="4368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251808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2133600" y="2380068"/>
            <a:ext cx="9076143" cy="4477935"/>
          </a:xfrm>
          <a:prstGeom prst="rect">
            <a:avLst/>
          </a:prstGeom>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3839396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61" y="2963450"/>
            <a:ext cx="7486441"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0" name="TextBox 9"/>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2615063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101601" y="2286000"/>
            <a:ext cx="7486316" cy="4572000"/>
          </a:xfrm>
          <a:prstGeom prst="rect">
            <a:avLst/>
          </a:prstGeom>
          <a:effectLst/>
        </p:spPr>
      </p:pic>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a:p>
            <a:pPr algn="l"/>
            <a:endParaRPr lang="en-US" sz="21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14" name="TextBox 13"/>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2125305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101600" y="-28738"/>
            <a:ext cx="12325531" cy="1447800"/>
          </a:xfrm>
        </p:spPr>
        <p:txBody>
          <a:bodyPr/>
          <a:lstStyle/>
          <a:p>
            <a:r>
              <a:rPr lang="en-US" dirty="0"/>
              <a:t>Click to edit Master title style</a:t>
            </a:r>
          </a:p>
        </p:txBody>
      </p:sp>
      <p:sp>
        <p:nvSpPr>
          <p:cNvPr id="8" name="TextBox 7"/>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1" y="2133600"/>
            <a:ext cx="10314595" cy="2667000"/>
          </a:xfrm>
          <a:prstGeom prst="rect">
            <a:avLst/>
          </a:prstGeom>
        </p:spPr>
      </p:pic>
      <p:sp>
        <p:nvSpPr>
          <p:cNvPr id="14" name="Text Placeholder 2"/>
          <p:cNvSpPr>
            <a:spLocks noGrp="1"/>
          </p:cNvSpPr>
          <p:nvPr>
            <p:ph type="body" sz="quarter" idx="10" hasCustomPrompt="1"/>
          </p:nvPr>
        </p:nvSpPr>
        <p:spPr>
          <a:xfrm>
            <a:off x="406400" y="5029200"/>
            <a:ext cx="11379200" cy="7620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5" name="Text Placeholder 2"/>
          <p:cNvSpPr>
            <a:spLocks noGrp="1"/>
          </p:cNvSpPr>
          <p:nvPr>
            <p:ph type="body" sz="quarter" idx="11" hasCustomPrompt="1"/>
          </p:nvPr>
        </p:nvSpPr>
        <p:spPr>
          <a:xfrm>
            <a:off x="406400" y="5867400"/>
            <a:ext cx="11379200" cy="6858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spTree>
    <p:extLst>
      <p:ext uri="{BB962C8B-B14F-4D97-AF65-F5344CB8AC3E}">
        <p14:creationId xmlns:p14="http://schemas.microsoft.com/office/powerpoint/2010/main" val="408068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solidFill>
                <a:prstClr val="black"/>
              </a:solidFill>
            </a:endParaRPr>
          </a:p>
        </p:txBody>
      </p:sp>
      <p:sp>
        <p:nvSpPr>
          <p:cNvPr id="11" name="Content Placeholder 2"/>
          <p:cNvSpPr>
            <a:spLocks noGrp="1"/>
          </p:cNvSpPr>
          <p:nvPr>
            <p:ph idx="1"/>
          </p:nvPr>
        </p:nvSpPr>
        <p:spPr>
          <a:xfrm>
            <a:off x="609600" y="1828801"/>
            <a:ext cx="109728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6"/>
            <a:ext cx="12192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12192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011835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1800" b="1" i="1">
                <a:solidFill>
                  <a:srgbClr val="084A9C"/>
                </a:solidFill>
              </a:defRPr>
            </a:lvl1pPr>
          </a:lstStyle>
          <a:p>
            <a:pPr algn="l"/>
            <a:r>
              <a:rPr lang="en-US" sz="1800" b="1" i="1" dirty="0">
                <a:solidFill>
                  <a:srgbClr val="084A9C"/>
                </a:solidFill>
              </a:rPr>
              <a:t>Subtitle</a:t>
            </a:r>
          </a:p>
          <a:p>
            <a:pPr algn="l"/>
            <a:endParaRPr lang="en-US" sz="21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Presenter/Date</a:t>
            </a:r>
            <a:endParaRPr lang="en-US" sz="21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
        <p:nvSpPr>
          <p:cNvPr id="8" name="TextBox 7"/>
          <p:cNvSpPr txBox="1"/>
          <p:nvPr userDrawn="1"/>
        </p:nvSpPr>
        <p:spPr>
          <a:xfrm>
            <a:off x="-2224194" y="4928188"/>
            <a:ext cx="184731" cy="300082"/>
          </a:xfrm>
          <a:prstGeom prst="rect">
            <a:avLst/>
          </a:prstGeom>
          <a:noFill/>
        </p:spPr>
        <p:txBody>
          <a:bodyPr wrap="none" rtlCol="0">
            <a:spAutoFit/>
          </a:bodyPr>
          <a:lstStyle/>
          <a:p>
            <a:endParaRPr lang="en-US" sz="1350"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462" y="228600"/>
            <a:ext cx="3536433" cy="914400"/>
          </a:xfrm>
          <a:prstGeom prst="rect">
            <a:avLst/>
          </a:prstGeom>
        </p:spPr>
      </p:pic>
    </p:spTree>
    <p:extLst>
      <p:ext uri="{BB962C8B-B14F-4D97-AF65-F5344CB8AC3E}">
        <p14:creationId xmlns:p14="http://schemas.microsoft.com/office/powerpoint/2010/main" val="7788027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2654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072180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A51BF-FB97-434A-9985-4D17C91D40E8}" type="datetime1">
              <a:rPr lang="en-US" smtClean="0">
                <a:solidFill>
                  <a:prstClr val="black">
                    <a:tint val="75000"/>
                  </a:prstClr>
                </a:solidFill>
              </a:rPr>
              <a:pPr/>
              <a:t>09/11/2018</a:t>
            </a:fld>
            <a:endParaRPr lang="en-US" dirty="0">
              <a:solidFill>
                <a:prstClr val="black">
                  <a:tint val="75000"/>
                </a:prstClr>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B14059AA-7042-4D58-B008-5567EB58C94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6772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141356" y="72329"/>
            <a:ext cx="11891617" cy="665506"/>
          </a:xfrm>
          <a:prstGeom prst="rect">
            <a:avLst/>
          </a:prstGeom>
        </p:spPr>
        <p:txBody>
          <a:bodyPr vert="horz" lIns="91440" tIns="45720" rIns="91440" bIns="45720" rtlCol="0" anchor="t" anchorCtr="0">
            <a:noAutofit/>
          </a:bodyPr>
          <a:lstStyle>
            <a:lvl1pPr>
              <a:defRPr/>
            </a:lvl1pPr>
          </a:lstStyle>
          <a:p>
            <a:r>
              <a:rPr lang="en-US" dirty="0"/>
              <a:t>Use for Single-line Slide Titles</a:t>
            </a:r>
          </a:p>
        </p:txBody>
      </p:sp>
      <p:sp>
        <p:nvSpPr>
          <p:cNvPr id="7" name="Text Placeholder 6"/>
          <p:cNvSpPr>
            <a:spLocks noGrp="1"/>
          </p:cNvSpPr>
          <p:nvPr>
            <p:ph type="body" sz="quarter" idx="10"/>
          </p:nvPr>
        </p:nvSpPr>
        <p:spPr>
          <a:xfrm>
            <a:off x="469901" y="1078174"/>
            <a:ext cx="11290300" cy="4943192"/>
          </a:xfrm>
          <a:prstGeom prst="rect">
            <a:avLst/>
          </a:prstGeom>
        </p:spPr>
        <p:txBody>
          <a:bodyPr>
            <a:normAutofit/>
          </a:bodyPr>
          <a:lstStyle>
            <a:lvl1pPr marL="231775" indent="-231775">
              <a:lnSpc>
                <a:spcPct val="100000"/>
              </a:lnSpc>
              <a:spcBef>
                <a:spcPts val="0"/>
              </a:spcBef>
              <a:buFont typeface="Arial" panose="020B0604020202020204" pitchFamily="34" charset="0"/>
              <a:buChar char="•"/>
              <a:defRPr sz="2800"/>
            </a:lvl1pPr>
            <a:lvl2pPr marL="682625" indent="-225425">
              <a:lnSpc>
                <a:spcPct val="100000"/>
              </a:lnSpc>
              <a:spcBef>
                <a:spcPts val="0"/>
              </a:spcBef>
              <a:buFont typeface="Calibri" panose="020F0502020204030204" pitchFamily="34" charset="0"/>
              <a:buChar char="‒"/>
              <a:defRPr sz="2400"/>
            </a:lvl2pPr>
            <a:lvl3pPr marL="1092200" indent="-177800">
              <a:lnSpc>
                <a:spcPct val="100000"/>
              </a:lnSpc>
              <a:spcBef>
                <a:spcPts val="0"/>
              </a:spcBef>
              <a:buFont typeface="Calibri" panose="020F0502020204030204" pitchFamily="34" charset="0"/>
              <a:buChar char="◦"/>
              <a:defRPr sz="2000"/>
            </a:lvl3pPr>
            <a:lvl4pPr marL="1541463" indent="-169863">
              <a:lnSpc>
                <a:spcPct val="100000"/>
              </a:lnSpc>
              <a:spcBef>
                <a:spcPts val="0"/>
              </a:spcBef>
              <a:buFont typeface="Calibri" panose="020F0502020204030204" pitchFamily="34" charset="0"/>
              <a:buChar char="‐"/>
              <a:defRPr sz="1800"/>
            </a:lvl4pPr>
            <a:lvl5pPr marL="2006600" indent="-177800">
              <a:lnSpc>
                <a:spcPct val="100000"/>
              </a:lnSpc>
              <a:spcBef>
                <a:spcPts val="0"/>
              </a:spcBef>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768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22577" y="2"/>
            <a:ext cx="12282311"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2"/>
          <p:cNvSpPr>
            <a:spLocks noGrp="1"/>
          </p:cNvSpPr>
          <p:nvPr>
            <p:ph idx="1"/>
          </p:nvPr>
        </p:nvSpPr>
        <p:spPr>
          <a:xfrm>
            <a:off x="609600" y="1828801"/>
            <a:ext cx="109728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12192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8393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4" name="Group 3"/>
          <p:cNvGrpSpPr/>
          <p:nvPr userDrawn="1"/>
        </p:nvGrpSpPr>
        <p:grpSpPr>
          <a:xfrm>
            <a:off x="-22577" y="2"/>
            <a:ext cx="12282311" cy="1015999"/>
            <a:chOff x="-16933" y="1"/>
            <a:chExt cx="9211733" cy="1015999"/>
          </a:xfrm>
        </p:grpSpPr>
        <p:sp>
          <p:nvSpPr>
            <p:cNvPr id="5" name="Rectangle 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7" name="Title 9"/>
          <p:cNvSpPr>
            <a:spLocks noGrp="1"/>
          </p:cNvSpPr>
          <p:nvPr>
            <p:ph type="title"/>
          </p:nvPr>
        </p:nvSpPr>
        <p:spPr>
          <a:xfrm>
            <a:off x="0" y="135467"/>
            <a:ext cx="12192000" cy="694267"/>
          </a:xfrm>
          <a:noFill/>
          <a:ln>
            <a:noFill/>
          </a:ln>
          <a:effectLst/>
        </p:spPr>
        <p:txBody>
          <a:bodyPr/>
          <a:lstStyle/>
          <a:p>
            <a:r>
              <a:rPr lang="en-US" dirty="0" smtClean="0"/>
              <a:t>Click to edit Master title style</a:t>
            </a:r>
            <a:endParaRPr lang="en-US" dirty="0"/>
          </a:p>
        </p:txBody>
      </p:sp>
      <p:graphicFrame>
        <p:nvGraphicFramePr>
          <p:cNvPr id="8" name="Content Placeholder 7"/>
          <p:cNvGraphicFramePr>
            <a:graphicFrameLocks/>
          </p:cNvGraphicFramePr>
          <p:nvPr userDrawn="1"/>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99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4" name="Group 3"/>
          <p:cNvGrpSpPr/>
          <p:nvPr userDrawn="1"/>
        </p:nvGrpSpPr>
        <p:grpSpPr>
          <a:xfrm>
            <a:off x="-22577" y="2"/>
            <a:ext cx="12282311"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sp>
        <p:nvSpPr>
          <p:cNvPr id="7" name="Content Placeholder 2"/>
          <p:cNvSpPr>
            <a:spLocks noGrp="1"/>
          </p:cNvSpPr>
          <p:nvPr>
            <p:ph idx="1"/>
          </p:nvPr>
        </p:nvSpPr>
        <p:spPr>
          <a:xfrm>
            <a:off x="609600" y="1828801"/>
            <a:ext cx="109728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9"/>
          <p:cNvSpPr>
            <a:spLocks noGrp="1"/>
          </p:cNvSpPr>
          <p:nvPr>
            <p:ph type="title"/>
          </p:nvPr>
        </p:nvSpPr>
        <p:spPr>
          <a:xfrm>
            <a:off x="0" y="135467"/>
            <a:ext cx="12192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304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4" name="Group 3"/>
          <p:cNvGrpSpPr/>
          <p:nvPr userDrawn="1"/>
        </p:nvGrpSpPr>
        <p:grpSpPr>
          <a:xfrm>
            <a:off x="-22577" y="2"/>
            <a:ext cx="12282311"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grpSp>
      <p:graphicFrame>
        <p:nvGraphicFramePr>
          <p:cNvPr id="7" name="Chart 6"/>
          <p:cNvGraphicFramePr/>
          <p:nvPr userDrawn="1"/>
        </p:nvGraphicFramePr>
        <p:xfrm>
          <a:off x="1930400" y="1828800"/>
          <a:ext cx="8128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9"/>
          <p:cNvSpPr>
            <a:spLocks noGrp="1"/>
          </p:cNvSpPr>
          <p:nvPr>
            <p:ph type="title"/>
          </p:nvPr>
        </p:nvSpPr>
        <p:spPr>
          <a:xfrm>
            <a:off x="0" y="135467"/>
            <a:ext cx="12192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988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8" name="Rectangle 4"/>
          <p:cNvSpPr>
            <a:spLocks noGrp="1" noChangeArrowheads="1"/>
          </p:cNvSpPr>
          <p:nvPr>
            <p:ph type="subTitle" idx="1" hasCustomPrompt="1"/>
          </p:nvPr>
        </p:nvSpPr>
        <p:spPr>
          <a:xfrm>
            <a:off x="1044156" y="2568939"/>
            <a:ext cx="6136217" cy="389922"/>
          </a:xfrm>
        </p:spPr>
        <p:txBody>
          <a:bodyPr/>
          <a:lstStyle>
            <a:lvl1pPr marL="0" indent="0">
              <a:buFont typeface="Wingdings" pitchFamily="2" charset="2"/>
              <a:buNone/>
              <a:defRPr b="1" spc="300" baseline="0">
                <a:solidFill>
                  <a:schemeClr val="tx2"/>
                </a:solidFill>
                <a:latin typeface="Helvetica LT Std"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1009528" y="368932"/>
            <a:ext cx="9662160" cy="1981200"/>
          </a:xfrm>
          <a:noFill/>
          <a:effectLst/>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smtClean="0"/>
              <a:t>Title here</a:t>
            </a:r>
            <a:endParaRPr lang="en-US" dirty="0"/>
          </a:p>
        </p:txBody>
      </p:sp>
      <p:sp>
        <p:nvSpPr>
          <p:cNvPr id="12" name="Rectangle 11"/>
          <p:cNvSpPr/>
          <p:nvPr userDrawn="1"/>
        </p:nvSpPr>
        <p:spPr bwMode="auto">
          <a:xfrm>
            <a:off x="0" y="1"/>
            <a:ext cx="543099" cy="2398143"/>
          </a:xfrm>
          <a:prstGeom prst="rect">
            <a:avLst/>
          </a:prstGeom>
          <a:solidFill>
            <a:srgbClr val="EFC20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cxnSp>
        <p:nvCxnSpPr>
          <p:cNvPr id="15" name="Straight Connector 14"/>
          <p:cNvCxnSpPr/>
          <p:nvPr userDrawn="1"/>
        </p:nvCxnSpPr>
        <p:spPr bwMode="auto">
          <a:xfrm>
            <a:off x="1098200" y="2448468"/>
            <a:ext cx="10593057" cy="0"/>
          </a:xfrm>
          <a:prstGeom prst="line">
            <a:avLst/>
          </a:prstGeom>
          <a:solidFill>
            <a:srgbClr val="FFCC99"/>
          </a:solidFill>
          <a:ln w="12700" cap="flat" cmpd="sng" algn="ctr">
            <a:solidFill>
              <a:srgbClr val="EFC20D"/>
            </a:solidFill>
            <a:prstDash val="solid"/>
            <a:round/>
            <a:headEnd type="none" w="med" len="med"/>
            <a:tailEnd type="none" w="med" len="med"/>
          </a:ln>
          <a:effectLst/>
        </p:spPr>
      </p:cxnSp>
      <p:sp>
        <p:nvSpPr>
          <p:cNvPr id="14" name="Rectangle 13"/>
          <p:cNvSpPr/>
          <p:nvPr userDrawn="1"/>
        </p:nvSpPr>
        <p:spPr bwMode="auto">
          <a:xfrm>
            <a:off x="0" y="2510288"/>
            <a:ext cx="543099"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11103405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06845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10363200" y="6324603"/>
            <a:ext cx="132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6526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10363200" y="6324603"/>
            <a:ext cx="132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841029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sldNum="0" hdr="0" ftr="0" dt="0"/>
  <p:txStyles>
    <p:titleStyle>
      <a:lvl1pPr indent="0" algn="ctr" defTabSz="685800" rtl="0" eaLnBrk="1" latinLnBrk="0" hangingPunct="1">
        <a:spcBef>
          <a:spcPts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98200" y="3463137"/>
            <a:ext cx="10095317" cy="1786780"/>
          </a:xfrm>
        </p:spPr>
        <p:txBody>
          <a:bodyPr>
            <a:noAutofit/>
          </a:bodyPr>
          <a:lstStyle/>
          <a:p>
            <a:r>
              <a:rPr lang="en-US" sz="1800" dirty="0"/>
              <a:t>Kimberly R. Smoak, MSH, QIDP</a:t>
            </a:r>
          </a:p>
          <a:p>
            <a:r>
              <a:rPr lang="en-US" sz="1800" dirty="0"/>
              <a:t>Chief of Field Operations/State Survey Agency Director</a:t>
            </a:r>
          </a:p>
          <a:p>
            <a:r>
              <a:rPr lang="en-US" sz="1800" dirty="0"/>
              <a:t>Division of Health Quality Assurance</a:t>
            </a:r>
          </a:p>
          <a:p>
            <a:r>
              <a:rPr lang="en-US" sz="1800" dirty="0"/>
              <a:t>Agency for Health Care </a:t>
            </a:r>
            <a:r>
              <a:rPr lang="en-US" sz="1800" dirty="0" smtClean="0"/>
              <a:t>Administration</a:t>
            </a:r>
          </a:p>
          <a:p>
            <a:r>
              <a:rPr lang="en-US" sz="1800" dirty="0" smtClean="0"/>
              <a:t>Florida</a:t>
            </a:r>
          </a:p>
          <a:p>
            <a:endParaRPr lang="en-US" sz="1800" dirty="0"/>
          </a:p>
          <a:p>
            <a:r>
              <a:rPr lang="en-US" sz="1800" dirty="0" smtClean="0"/>
              <a:t>Caecilia Blondiaux</a:t>
            </a:r>
          </a:p>
          <a:p>
            <a:r>
              <a:rPr lang="en-US" sz="1800" dirty="0" smtClean="0"/>
              <a:t>Special Assistant, Quality, Safety &amp; Oversight Group</a:t>
            </a:r>
          </a:p>
          <a:p>
            <a:r>
              <a:rPr lang="en-US" sz="1800" dirty="0" smtClean="0"/>
              <a:t>CMS Central Office</a:t>
            </a:r>
            <a:endParaRPr lang="en-US" sz="1800" dirty="0"/>
          </a:p>
        </p:txBody>
      </p:sp>
      <p:sp>
        <p:nvSpPr>
          <p:cNvPr id="4" name="Title 3"/>
          <p:cNvSpPr>
            <a:spLocks noGrp="1"/>
          </p:cNvSpPr>
          <p:nvPr>
            <p:ph type="ctrTitle" sz="quarter"/>
          </p:nvPr>
        </p:nvSpPr>
        <p:spPr/>
        <p:txBody>
          <a:bodyPr/>
          <a:lstStyle/>
          <a:p>
            <a:r>
              <a:rPr lang="en-US" dirty="0"/>
              <a:t>Emergency Preparedness Regulations Update </a:t>
            </a:r>
            <a:r>
              <a:rPr lang="en-US" dirty="0" smtClean="0"/>
              <a:t>&amp; State Agency Perspectives</a:t>
            </a:r>
            <a:endParaRPr lang="en-US" dirty="0"/>
          </a:p>
        </p:txBody>
      </p:sp>
    </p:spTree>
    <p:extLst>
      <p:ext uri="{BB962C8B-B14F-4D97-AF65-F5344CB8AC3E}">
        <p14:creationId xmlns:p14="http://schemas.microsoft.com/office/powerpoint/2010/main" val="420349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63200" y="6324603"/>
            <a:ext cx="1320800" cy="365125"/>
          </a:xfrm>
          <a:prstGeom prst="rect">
            <a:avLst/>
          </a:prstGeom>
        </p:spPr>
        <p:txBody>
          <a:bodyPr/>
          <a:lstStyle/>
          <a:p>
            <a:fld id="{1A0E9E16-EAA0-4294-837D-7A332FAD358D}" type="slidenum">
              <a:rPr lang="en-US" smtClean="0">
                <a:solidFill>
                  <a:prstClr val="black"/>
                </a:solidFill>
              </a:rPr>
              <a:pPr/>
              <a:t>10</a:t>
            </a:fld>
            <a:endParaRPr lang="en-US">
              <a:solidFill>
                <a:prstClr val="black"/>
              </a:solidFill>
            </a:endParaRPr>
          </a:p>
        </p:txBody>
      </p:sp>
      <p:sp>
        <p:nvSpPr>
          <p:cNvPr id="5" name="TextBox 4"/>
          <p:cNvSpPr txBox="1"/>
          <p:nvPr/>
        </p:nvSpPr>
        <p:spPr>
          <a:xfrm>
            <a:off x="1140823" y="0"/>
            <a:ext cx="9910355" cy="666786"/>
          </a:xfrm>
          <a:prstGeom prst="rect">
            <a:avLst/>
          </a:prstGeom>
          <a:noFill/>
        </p:spPr>
        <p:txBody>
          <a:bodyPr wrap="square" rtlCol="0">
            <a:spAutoFit/>
          </a:bodyPr>
          <a:lstStyle/>
          <a:p>
            <a:r>
              <a:rPr lang="en-US" sz="3733" b="1" dirty="0">
                <a:solidFill>
                  <a:prstClr val="white"/>
                </a:solidFill>
              </a:rPr>
              <a:t>                                     Examples</a:t>
            </a:r>
          </a:p>
        </p:txBody>
      </p:sp>
      <p:sp>
        <p:nvSpPr>
          <p:cNvPr id="6" name="TextBox 5"/>
          <p:cNvSpPr txBox="1"/>
          <p:nvPr/>
        </p:nvSpPr>
        <p:spPr>
          <a:xfrm>
            <a:off x="323670" y="1532709"/>
            <a:ext cx="11544661" cy="502766"/>
          </a:xfrm>
          <a:prstGeom prst="rect">
            <a:avLst/>
          </a:prstGeom>
          <a:noFill/>
        </p:spPr>
        <p:txBody>
          <a:bodyPr wrap="square" rtlCol="0">
            <a:spAutoFit/>
          </a:bodyPr>
          <a:lstStyle/>
          <a:p>
            <a:pPr marL="380990" indent="-380990">
              <a:buFont typeface="Arial" panose="020B0604020202020204" pitchFamily="34" charset="0"/>
              <a:buChar char="•"/>
            </a:pPr>
            <a:endParaRPr lang="en-US" sz="2667" dirty="0">
              <a:solidFill>
                <a:prstClr val="black"/>
              </a:solidFill>
            </a:endParaRPr>
          </a:p>
        </p:txBody>
      </p:sp>
      <p:sp>
        <p:nvSpPr>
          <p:cNvPr id="7" name="Rectangle 6"/>
          <p:cNvSpPr/>
          <p:nvPr/>
        </p:nvSpPr>
        <p:spPr>
          <a:xfrm>
            <a:off x="4842725" y="949386"/>
            <a:ext cx="6463696" cy="3970318"/>
          </a:xfrm>
          <a:prstGeom prst="rect">
            <a:avLst/>
          </a:prstGeom>
        </p:spPr>
        <p:txBody>
          <a:bodyPr wrap="square">
            <a:spAutoFit/>
          </a:bodyPr>
          <a:lstStyle/>
          <a:p>
            <a:endParaRPr lang="en-US" sz="2800" dirty="0">
              <a:solidFill>
                <a:prstClr val="black"/>
              </a:solidFill>
              <a:latin typeface="+mj-lt"/>
            </a:endParaRPr>
          </a:p>
          <a:p>
            <a:r>
              <a:rPr lang="en-US" sz="2800" dirty="0">
                <a:solidFill>
                  <a:prstClr val="black"/>
                </a:solidFill>
                <a:latin typeface="+mj-lt"/>
              </a:rPr>
              <a:t>E 022  Policies/Procedures for Sheltering in Place CFR(s): 483.73(b)(4)</a:t>
            </a:r>
          </a:p>
          <a:p>
            <a:endParaRPr lang="en-US" sz="2800" dirty="0">
              <a:solidFill>
                <a:prstClr val="black"/>
              </a:solidFill>
              <a:latin typeface="+mj-lt"/>
            </a:endParaRPr>
          </a:p>
          <a:p>
            <a:r>
              <a:rPr lang="en-US" sz="2800" dirty="0">
                <a:solidFill>
                  <a:prstClr val="black"/>
                </a:solidFill>
                <a:latin typeface="+mj-lt"/>
              </a:rPr>
              <a:t>Based on an XX/XX/XXXX review of the facility's Emergency Response Procedures, it was determined that the procedures failed to include an adequate plan for sheltering in place.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10" y="949386"/>
            <a:ext cx="3730609" cy="4258413"/>
          </a:xfrm>
          <a:prstGeom prst="rect">
            <a:avLst/>
          </a:prstGeom>
        </p:spPr>
      </p:pic>
    </p:spTree>
    <p:extLst>
      <p:ext uri="{BB962C8B-B14F-4D97-AF65-F5344CB8AC3E}">
        <p14:creationId xmlns:p14="http://schemas.microsoft.com/office/powerpoint/2010/main" val="174893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363200" y="6324603"/>
            <a:ext cx="1320800" cy="365125"/>
          </a:xfrm>
          <a:prstGeom prst="rect">
            <a:avLst/>
          </a:prstGeom>
        </p:spPr>
        <p:txBody>
          <a:bodyPr/>
          <a:lstStyle/>
          <a:p>
            <a:fld id="{1A0E9E16-EAA0-4294-837D-7A332FAD358D}" type="slidenum">
              <a:rPr lang="en-US" smtClean="0">
                <a:solidFill>
                  <a:prstClr val="black"/>
                </a:solidFill>
              </a:rPr>
              <a:pPr/>
              <a:t>11</a:t>
            </a:fld>
            <a:endParaRPr lang="en-US">
              <a:solidFill>
                <a:prstClr val="black"/>
              </a:solidFill>
            </a:endParaRPr>
          </a:p>
        </p:txBody>
      </p:sp>
      <p:sp>
        <p:nvSpPr>
          <p:cNvPr id="5" name="TextBox 4"/>
          <p:cNvSpPr txBox="1"/>
          <p:nvPr/>
        </p:nvSpPr>
        <p:spPr>
          <a:xfrm>
            <a:off x="1140823" y="0"/>
            <a:ext cx="9910355" cy="666786"/>
          </a:xfrm>
          <a:prstGeom prst="rect">
            <a:avLst/>
          </a:prstGeom>
          <a:noFill/>
        </p:spPr>
        <p:txBody>
          <a:bodyPr wrap="square" rtlCol="0">
            <a:spAutoFit/>
          </a:bodyPr>
          <a:lstStyle/>
          <a:p>
            <a:r>
              <a:rPr lang="en-US" sz="3733" b="1" dirty="0">
                <a:solidFill>
                  <a:prstClr val="white"/>
                </a:solidFill>
              </a:rPr>
              <a:t>                                     Examples</a:t>
            </a:r>
          </a:p>
        </p:txBody>
      </p:sp>
      <p:sp>
        <p:nvSpPr>
          <p:cNvPr id="6" name="TextBox 5"/>
          <p:cNvSpPr txBox="1"/>
          <p:nvPr/>
        </p:nvSpPr>
        <p:spPr>
          <a:xfrm>
            <a:off x="323670" y="1532709"/>
            <a:ext cx="11544661" cy="502766"/>
          </a:xfrm>
          <a:prstGeom prst="rect">
            <a:avLst/>
          </a:prstGeom>
          <a:noFill/>
        </p:spPr>
        <p:txBody>
          <a:bodyPr wrap="square" rtlCol="0">
            <a:spAutoFit/>
          </a:bodyPr>
          <a:lstStyle/>
          <a:p>
            <a:pPr marL="380990" indent="-380990">
              <a:buFont typeface="Arial" panose="020B0604020202020204" pitchFamily="34" charset="0"/>
              <a:buChar char="•"/>
            </a:pPr>
            <a:endParaRPr lang="en-US" sz="2667"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24" y="2035475"/>
            <a:ext cx="2138138" cy="3457156"/>
          </a:xfrm>
          <a:prstGeom prst="rect">
            <a:avLst/>
          </a:prstGeom>
        </p:spPr>
      </p:pic>
      <p:sp>
        <p:nvSpPr>
          <p:cNvPr id="9" name="Rectangle 8"/>
          <p:cNvSpPr/>
          <p:nvPr/>
        </p:nvSpPr>
        <p:spPr>
          <a:xfrm>
            <a:off x="2721462" y="-126125"/>
            <a:ext cx="9514356" cy="6801862"/>
          </a:xfrm>
          <a:prstGeom prst="rect">
            <a:avLst/>
          </a:prstGeom>
        </p:spPr>
        <p:txBody>
          <a:bodyPr wrap="square">
            <a:spAutoFit/>
          </a:bodyPr>
          <a:lstStyle/>
          <a:p>
            <a:endParaRPr lang="en-US" sz="2800" dirty="0">
              <a:solidFill>
                <a:prstClr val="black"/>
              </a:solidFill>
              <a:latin typeface="+mj-lt"/>
            </a:endParaRPr>
          </a:p>
          <a:p>
            <a:r>
              <a:rPr lang="en-US" sz="2400" dirty="0">
                <a:solidFill>
                  <a:prstClr val="black"/>
                </a:solidFill>
                <a:latin typeface="+mj-lt"/>
              </a:rPr>
              <a:t>Based on documentation review and staff interview, the facility's Emergency Preparedness plan did not address policies and procedures regarding the sheltering in place of residents, staff and volunteers who remain in the facility during an emergency or disaster event. The facility lacked a policy.</a:t>
            </a:r>
          </a:p>
          <a:p>
            <a:endParaRPr lang="en-US" sz="2400" dirty="0">
              <a:solidFill>
                <a:prstClr val="black"/>
              </a:solidFill>
              <a:latin typeface="+mj-lt"/>
            </a:endParaRPr>
          </a:p>
          <a:p>
            <a:r>
              <a:rPr lang="en-US" sz="2400" dirty="0">
                <a:solidFill>
                  <a:prstClr val="black"/>
                </a:solidFill>
                <a:latin typeface="+mj-lt"/>
              </a:rPr>
              <a:t>The findings </a:t>
            </a:r>
            <a:r>
              <a:rPr lang="en-US" sz="2400" dirty="0" smtClean="0">
                <a:solidFill>
                  <a:prstClr val="black"/>
                </a:solidFill>
                <a:latin typeface="+mj-lt"/>
              </a:rPr>
              <a:t>are: On </a:t>
            </a:r>
            <a:r>
              <a:rPr lang="en-US" sz="2400" dirty="0">
                <a:solidFill>
                  <a:prstClr val="black"/>
                </a:solidFill>
                <a:latin typeface="+mj-lt"/>
              </a:rPr>
              <a:t>XX/XX/XXXX between 12pm- 2:00pm during the recertification survey, review of the facility's Emergency Preparedness plan revealed that they lacked a policy regarding the sheltering in place of residents, staff and volunteers who will remain in the facility during an emergency.</a:t>
            </a:r>
          </a:p>
          <a:p>
            <a:r>
              <a:rPr lang="en-US" sz="2400" dirty="0">
                <a:solidFill>
                  <a:prstClr val="black"/>
                </a:solidFill>
                <a:latin typeface="+mj-lt"/>
              </a:rPr>
              <a:t>Facilities are required to have policies and procedures for sheltering in place which align with the facility's risk assessment and are expected to include the criteria for determining which patients and staff would be sheltered in </a:t>
            </a:r>
            <a:r>
              <a:rPr lang="en-US" sz="2400" dirty="0" smtClean="0">
                <a:solidFill>
                  <a:prstClr val="black"/>
                </a:solidFill>
                <a:latin typeface="+mj-lt"/>
              </a:rPr>
              <a:t>place. In </a:t>
            </a:r>
            <a:r>
              <a:rPr lang="en-US" sz="2400" dirty="0">
                <a:solidFill>
                  <a:prstClr val="black"/>
                </a:solidFill>
                <a:latin typeface="+mj-lt"/>
              </a:rPr>
              <a:t>an interview on XX/XX/XXXX at approximately 2:00pm, the Director of Support Services stated that they will update and revise the policies and procedures.</a:t>
            </a:r>
          </a:p>
        </p:txBody>
      </p:sp>
    </p:spTree>
    <p:extLst>
      <p:ext uri="{BB962C8B-B14F-4D97-AF65-F5344CB8AC3E}">
        <p14:creationId xmlns:p14="http://schemas.microsoft.com/office/powerpoint/2010/main" val="228903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Analysis of EP Rule Citations</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12</a:t>
            </a:fld>
            <a:endParaRPr lang="en-US" dirty="0">
              <a:solidFill>
                <a:srgbClr val="FFFFFF">
                  <a:lumMod val="50000"/>
                </a:srgbClr>
              </a:solidFill>
            </a:endParaRPr>
          </a:p>
        </p:txBody>
      </p:sp>
      <p:sp>
        <p:nvSpPr>
          <p:cNvPr id="4" name="Text Placeholder 2"/>
          <p:cNvSpPr txBox="1">
            <a:spLocks/>
          </p:cNvSpPr>
          <p:nvPr/>
        </p:nvSpPr>
        <p:spPr>
          <a:xfrm>
            <a:off x="812800" y="1455420"/>
            <a:ext cx="11046661" cy="48823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900"/>
              </a:spcAft>
            </a:pPr>
            <a:r>
              <a:rPr lang="en-US" sz="2400" dirty="0">
                <a:latin typeface="+mj-lt"/>
                <a:cs typeface="Arial" panose="020B0604020202020204" pitchFamily="34" charset="0"/>
              </a:rPr>
              <a:t>CMS will review recent emergency preparedness deficiencies among provider types. </a:t>
            </a:r>
          </a:p>
          <a:p>
            <a:pPr>
              <a:spcAft>
                <a:spcPts val="900"/>
              </a:spcAft>
            </a:pPr>
            <a:r>
              <a:rPr lang="en-US" sz="2400" dirty="0">
                <a:latin typeface="+mj-lt"/>
                <a:cs typeface="Arial" panose="020B0604020202020204" pitchFamily="34" charset="0"/>
              </a:rPr>
              <a:t>We will begin analyzing citations in hopes to conduct a trend analysis by Region and Provider type which may provide insight on:</a:t>
            </a:r>
          </a:p>
          <a:p>
            <a:pPr lvl="1">
              <a:tabLst>
                <a:tab pos="560785" algn="l"/>
                <a:tab pos="1415654" algn="l"/>
              </a:tabLst>
            </a:pPr>
            <a:r>
              <a:rPr lang="en-US" sz="2400" dirty="0">
                <a:latin typeface="+mj-lt"/>
                <a:cs typeface="Arial" panose="020B0604020202020204" pitchFamily="34" charset="0"/>
              </a:rPr>
              <a:t>Identify ways to strengthen emergency preparedness efforts at all levels </a:t>
            </a:r>
          </a:p>
          <a:p>
            <a:pPr lvl="1">
              <a:tabLst>
                <a:tab pos="560785" algn="l"/>
                <a:tab pos="1415654" algn="l"/>
              </a:tabLst>
            </a:pPr>
            <a:r>
              <a:rPr lang="en-US" sz="2400" dirty="0">
                <a:latin typeface="+mj-lt"/>
                <a:cs typeface="Arial" panose="020B0604020202020204" pitchFamily="34" charset="0"/>
              </a:rPr>
              <a:t>Enhance and hone future technical assistance efforts </a:t>
            </a:r>
          </a:p>
          <a:p>
            <a:pPr lvl="1">
              <a:tabLst>
                <a:tab pos="560785" algn="l"/>
                <a:tab pos="1415654" algn="l"/>
              </a:tabLst>
            </a:pPr>
            <a:r>
              <a:rPr lang="en-US" sz="2400" dirty="0">
                <a:latin typeface="+mj-lt"/>
                <a:cs typeface="Arial" panose="020B0604020202020204" pitchFamily="34" charset="0"/>
              </a:rPr>
              <a:t>Highlight geographic variances </a:t>
            </a:r>
          </a:p>
          <a:p>
            <a:pPr lvl="1">
              <a:tabLst>
                <a:tab pos="560785" algn="l"/>
                <a:tab pos="1415654" algn="l"/>
              </a:tabLst>
            </a:pPr>
            <a:r>
              <a:rPr lang="en-US" sz="2400" dirty="0">
                <a:latin typeface="+mj-lt"/>
                <a:cs typeface="Arial" panose="020B0604020202020204" pitchFamily="34" charset="0"/>
              </a:rPr>
              <a:t>Reduce surveyor variances </a:t>
            </a:r>
          </a:p>
          <a:p>
            <a:pPr lvl="1">
              <a:tabLst>
                <a:tab pos="560785" algn="l"/>
                <a:tab pos="1415654" algn="l"/>
              </a:tabLst>
            </a:pPr>
            <a:r>
              <a:rPr lang="en-US" sz="2400" dirty="0">
                <a:latin typeface="+mj-lt"/>
                <a:cs typeface="Arial" panose="020B0604020202020204" pitchFamily="34" charset="0"/>
              </a:rPr>
              <a:t>Create a reporting template that may serve many customers</a:t>
            </a:r>
          </a:p>
          <a:p>
            <a:pPr lvl="1">
              <a:tabLst>
                <a:tab pos="560785" algn="l"/>
                <a:tab pos="1415654" algn="l"/>
              </a:tabLst>
            </a:pPr>
            <a:r>
              <a:rPr lang="en-US" sz="2400" dirty="0">
                <a:latin typeface="+mj-lt"/>
                <a:cs typeface="Arial" panose="020B0604020202020204" pitchFamily="34" charset="0"/>
              </a:rPr>
              <a:t>Create a baseline of information that can be updated and monitored</a:t>
            </a:r>
          </a:p>
          <a:p>
            <a:endParaRPr lang="en-US" dirty="0">
              <a:latin typeface="+mj-lt"/>
            </a:endParaRPr>
          </a:p>
        </p:txBody>
      </p:sp>
    </p:spTree>
    <p:extLst>
      <p:ext uri="{BB962C8B-B14F-4D97-AF65-F5344CB8AC3E}">
        <p14:creationId xmlns:p14="http://schemas.microsoft.com/office/powerpoint/2010/main" val="1203759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Analysis of EP Rule Citations</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13</a:t>
            </a:fld>
            <a:endParaRPr lang="en-US" dirty="0">
              <a:solidFill>
                <a:srgbClr val="FFFFFF">
                  <a:lumMod val="50000"/>
                </a:srgbClr>
              </a:solidFill>
            </a:endParaRPr>
          </a:p>
        </p:txBody>
      </p:sp>
      <p:sp>
        <p:nvSpPr>
          <p:cNvPr id="4" name="Text Placeholder 2"/>
          <p:cNvSpPr txBox="1">
            <a:spLocks/>
          </p:cNvSpPr>
          <p:nvPr/>
        </p:nvSpPr>
        <p:spPr>
          <a:xfrm>
            <a:off x="812800" y="1455420"/>
            <a:ext cx="11046661" cy="48823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900"/>
              </a:spcAft>
            </a:pPr>
            <a:r>
              <a:rPr lang="en-US" sz="2800" dirty="0" smtClean="0">
                <a:latin typeface="+mj-lt"/>
                <a:cs typeface="Arial" panose="020B0604020202020204" pitchFamily="34" charset="0"/>
              </a:rPr>
              <a:t>We’ve started this analysis workgroup with colleagues in ASPR to assist.</a:t>
            </a:r>
          </a:p>
          <a:p>
            <a:pPr marL="0" indent="0">
              <a:spcAft>
                <a:spcPts val="900"/>
              </a:spcAft>
              <a:buNone/>
            </a:pPr>
            <a:endParaRPr lang="en-US" sz="2800" dirty="0" smtClean="0">
              <a:latin typeface="+mj-lt"/>
              <a:cs typeface="Arial" panose="020B0604020202020204" pitchFamily="34" charset="0"/>
            </a:endParaRPr>
          </a:p>
          <a:p>
            <a:pPr>
              <a:spcAft>
                <a:spcPts val="900"/>
              </a:spcAft>
            </a:pPr>
            <a:r>
              <a:rPr lang="en-US" sz="2800" dirty="0" smtClean="0">
                <a:latin typeface="+mj-lt"/>
                <a:cs typeface="Arial" panose="020B0604020202020204" pitchFamily="34" charset="0"/>
              </a:rPr>
              <a:t>Looking for feedback to see if analysis would serve as a tool for providers</a:t>
            </a:r>
          </a:p>
          <a:p>
            <a:pPr marL="0" indent="0">
              <a:spcAft>
                <a:spcPts val="900"/>
              </a:spcAft>
              <a:buNone/>
            </a:pPr>
            <a:endParaRPr lang="en-US" sz="2800" dirty="0" smtClean="0">
              <a:latin typeface="+mj-lt"/>
              <a:cs typeface="Arial" panose="020B0604020202020204" pitchFamily="34" charset="0"/>
            </a:endParaRPr>
          </a:p>
          <a:p>
            <a:pPr>
              <a:spcAft>
                <a:spcPts val="900"/>
              </a:spcAft>
            </a:pPr>
            <a:r>
              <a:rPr lang="en-US" sz="2800" dirty="0" smtClean="0">
                <a:latin typeface="+mj-lt"/>
                <a:cs typeface="Arial" panose="020B0604020202020204" pitchFamily="34" charset="0"/>
              </a:rPr>
              <a:t>Anticipate actual release not until November/December 2018</a:t>
            </a:r>
            <a:endParaRPr lang="en-US" sz="2800" dirty="0">
              <a:latin typeface="+mj-lt"/>
              <a:cs typeface="Arial" panose="020B0604020202020204" pitchFamily="34" charset="0"/>
            </a:endParaRPr>
          </a:p>
          <a:p>
            <a:endParaRPr lang="en-US" dirty="0">
              <a:latin typeface="+mj-lt"/>
            </a:endParaRPr>
          </a:p>
        </p:txBody>
      </p:sp>
    </p:spTree>
    <p:extLst>
      <p:ext uri="{BB962C8B-B14F-4D97-AF65-F5344CB8AC3E}">
        <p14:creationId xmlns:p14="http://schemas.microsoft.com/office/powerpoint/2010/main" val="1339869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EP Citations by HHS Region</a:t>
            </a:r>
          </a:p>
        </p:txBody>
      </p:sp>
      <p:grpSp>
        <p:nvGrpSpPr>
          <p:cNvPr id="7" name="Group 6"/>
          <p:cNvGrpSpPr/>
          <p:nvPr/>
        </p:nvGrpSpPr>
        <p:grpSpPr>
          <a:xfrm>
            <a:off x="1859076" y="1295400"/>
            <a:ext cx="8427925" cy="5064866"/>
            <a:chOff x="228600" y="951120"/>
            <a:chExt cx="8427925" cy="5064866"/>
          </a:xfrm>
        </p:grpSpPr>
        <p:grpSp>
          <p:nvGrpSpPr>
            <p:cNvPr id="181" name="Group 180"/>
            <p:cNvGrpSpPr/>
            <p:nvPr/>
          </p:nvGrpSpPr>
          <p:grpSpPr>
            <a:xfrm>
              <a:off x="4563889" y="4874556"/>
              <a:ext cx="1339033" cy="542736"/>
              <a:chOff x="7464802" y="1436406"/>
              <a:chExt cx="1339033" cy="542736"/>
            </a:xfrm>
          </p:grpSpPr>
          <p:sp>
            <p:nvSpPr>
              <p:cNvPr id="182"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1145 Citations   </a:t>
                </a:r>
                <a:endParaRPr lang="zh-CN" altLang="en-US" sz="1200" kern="0" dirty="0">
                  <a:solidFill>
                    <a:sysClr val="windowText" lastClr="000000"/>
                  </a:solidFill>
                  <a:ea typeface="微软雅黑" pitchFamily="34" charset="-122"/>
                  <a:cs typeface="Calibri" pitchFamily="34" charset="0"/>
                </a:endParaRPr>
              </a:p>
            </p:txBody>
          </p:sp>
          <p:sp>
            <p:nvSpPr>
              <p:cNvPr id="183"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6</a:t>
                </a:r>
              </a:p>
            </p:txBody>
          </p:sp>
        </p:grpSp>
        <p:grpSp>
          <p:nvGrpSpPr>
            <p:cNvPr id="3" name="Group 2"/>
            <p:cNvGrpSpPr/>
            <p:nvPr/>
          </p:nvGrpSpPr>
          <p:grpSpPr>
            <a:xfrm>
              <a:off x="228600" y="951120"/>
              <a:ext cx="8427925" cy="5064866"/>
              <a:chOff x="212438" y="895940"/>
              <a:chExt cx="8427925" cy="5064866"/>
            </a:xfrm>
          </p:grpSpPr>
          <p:grpSp>
            <p:nvGrpSpPr>
              <p:cNvPr id="98" name="组合 328"/>
              <p:cNvGrpSpPr/>
              <p:nvPr/>
            </p:nvGrpSpPr>
            <p:grpSpPr>
              <a:xfrm>
                <a:off x="212438" y="1141382"/>
                <a:ext cx="1702810" cy="3707851"/>
                <a:chOff x="1276659" y="2745063"/>
                <a:chExt cx="1695637" cy="3674906"/>
              </a:xfrm>
            </p:grpSpPr>
            <p:sp>
              <p:nvSpPr>
                <p:cNvPr id="99" name="Freeform 103"/>
                <p:cNvSpPr>
                  <a:spLocks/>
                </p:cNvSpPr>
                <p:nvPr/>
              </p:nvSpPr>
              <p:spPr bwMode="auto">
                <a:xfrm>
                  <a:off x="1276659" y="2745063"/>
                  <a:ext cx="1098834" cy="1258628"/>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A7D3FF"/>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0" name="Freeform 106"/>
                <p:cNvSpPr>
                  <a:spLocks/>
                </p:cNvSpPr>
                <p:nvPr/>
              </p:nvSpPr>
              <p:spPr bwMode="auto">
                <a:xfrm>
                  <a:off x="2732794" y="6138027"/>
                  <a:ext cx="239502" cy="281942"/>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1" name="Freeform 107"/>
                <p:cNvSpPr>
                  <a:spLocks/>
                </p:cNvSpPr>
                <p:nvPr/>
              </p:nvSpPr>
              <p:spPr bwMode="auto">
                <a:xfrm>
                  <a:off x="2290171" y="5903075"/>
                  <a:ext cx="118235" cy="104591"/>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2" name="Freeform 108"/>
                <p:cNvSpPr>
                  <a:spLocks/>
                </p:cNvSpPr>
                <p:nvPr/>
              </p:nvSpPr>
              <p:spPr bwMode="auto">
                <a:xfrm>
                  <a:off x="2015805" y="5824252"/>
                  <a:ext cx="81855" cy="75791"/>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3" name="Freeform 109"/>
                <p:cNvSpPr>
                  <a:spLocks/>
                </p:cNvSpPr>
                <p:nvPr/>
              </p:nvSpPr>
              <p:spPr bwMode="auto">
                <a:xfrm>
                  <a:off x="2588790" y="6013730"/>
                  <a:ext cx="130362" cy="86402"/>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4" name="Freeform 110"/>
                <p:cNvSpPr>
                  <a:spLocks/>
                </p:cNvSpPr>
                <p:nvPr/>
              </p:nvSpPr>
              <p:spPr bwMode="auto">
                <a:xfrm>
                  <a:off x="2472071" y="5981898"/>
                  <a:ext cx="116719" cy="39411"/>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5" name="Freeform 111"/>
                <p:cNvSpPr>
                  <a:spLocks/>
                </p:cNvSpPr>
                <p:nvPr/>
              </p:nvSpPr>
              <p:spPr bwMode="auto">
                <a:xfrm>
                  <a:off x="2523609" y="6033435"/>
                  <a:ext cx="46991" cy="53054"/>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grpSp>
          <p:grpSp>
            <p:nvGrpSpPr>
              <p:cNvPr id="106" name="组合 73"/>
              <p:cNvGrpSpPr>
                <a:grpSpLocks/>
              </p:cNvGrpSpPr>
              <p:nvPr/>
            </p:nvGrpSpPr>
            <p:grpSpPr bwMode="auto">
              <a:xfrm>
                <a:off x="6196046" y="1450500"/>
                <a:ext cx="1205394" cy="1467040"/>
                <a:chOff x="6413500" y="1412875"/>
                <a:chExt cx="1257301" cy="1522413"/>
              </a:xfrm>
              <a:solidFill>
                <a:srgbClr val="F5B90F"/>
              </a:solidFill>
            </p:grpSpPr>
            <p:sp>
              <p:nvSpPr>
                <p:cNvPr id="107" name="Freeform 115"/>
                <p:cNvSpPr>
                  <a:spLocks/>
                </p:cNvSpPr>
                <p:nvPr/>
              </p:nvSpPr>
              <p:spPr bwMode="auto">
                <a:xfrm>
                  <a:off x="6413500" y="2427288"/>
                  <a:ext cx="696913" cy="508000"/>
                </a:xfrm>
                <a:custGeom>
                  <a:avLst/>
                  <a:gdLst>
                    <a:gd name="T0" fmla="*/ 0 w 2320"/>
                    <a:gd name="T1" fmla="*/ 606 h 1689"/>
                    <a:gd name="T2" fmla="*/ 112 w 2320"/>
                    <a:gd name="T3" fmla="*/ 510 h 1689"/>
                    <a:gd name="T4" fmla="*/ 238 w 2320"/>
                    <a:gd name="T5" fmla="*/ 516 h 1689"/>
                    <a:gd name="T6" fmla="*/ 622 w 2320"/>
                    <a:gd name="T7" fmla="*/ 390 h 1689"/>
                    <a:gd name="T8" fmla="*/ 1192 w 2320"/>
                    <a:gd name="T9" fmla="*/ 198 h 1689"/>
                    <a:gd name="T10" fmla="*/ 1852 w 2320"/>
                    <a:gd name="T11" fmla="*/ 0 h 1689"/>
                    <a:gd name="T12" fmla="*/ 2110 w 2320"/>
                    <a:gd name="T13" fmla="*/ 174 h 1689"/>
                    <a:gd name="T14" fmla="*/ 2206 w 2320"/>
                    <a:gd name="T15" fmla="*/ 216 h 1689"/>
                    <a:gd name="T16" fmla="*/ 2122 w 2320"/>
                    <a:gd name="T17" fmla="*/ 336 h 1689"/>
                    <a:gd name="T18" fmla="*/ 2071 w 2320"/>
                    <a:gd name="T19" fmla="*/ 486 h 1689"/>
                    <a:gd name="T20" fmla="*/ 2176 w 2320"/>
                    <a:gd name="T21" fmla="*/ 654 h 1689"/>
                    <a:gd name="T22" fmla="*/ 2314 w 2320"/>
                    <a:gd name="T23" fmla="*/ 756 h 1689"/>
                    <a:gd name="T24" fmla="*/ 2320 w 2320"/>
                    <a:gd name="T25" fmla="*/ 840 h 1689"/>
                    <a:gd name="T26" fmla="*/ 2266 w 2320"/>
                    <a:gd name="T27" fmla="*/ 935 h 1689"/>
                    <a:gd name="T28" fmla="*/ 2230 w 2320"/>
                    <a:gd name="T29" fmla="*/ 1037 h 1689"/>
                    <a:gd name="T30" fmla="*/ 2156 w 2320"/>
                    <a:gd name="T31" fmla="*/ 1115 h 1689"/>
                    <a:gd name="T32" fmla="*/ 2042 w 2320"/>
                    <a:gd name="T33" fmla="*/ 1125 h 1689"/>
                    <a:gd name="T34" fmla="*/ 1978 w 2320"/>
                    <a:gd name="T35" fmla="*/ 1167 h 1689"/>
                    <a:gd name="T36" fmla="*/ 1912 w 2320"/>
                    <a:gd name="T37" fmla="*/ 1189 h 1689"/>
                    <a:gd name="T38" fmla="*/ 1786 w 2320"/>
                    <a:gd name="T39" fmla="*/ 1181 h 1689"/>
                    <a:gd name="T40" fmla="*/ 1718 w 2320"/>
                    <a:gd name="T41" fmla="*/ 1187 h 1689"/>
                    <a:gd name="T42" fmla="*/ 1574 w 2320"/>
                    <a:gd name="T43" fmla="*/ 1251 h 1689"/>
                    <a:gd name="T44" fmla="*/ 1462 w 2320"/>
                    <a:gd name="T45" fmla="*/ 1275 h 1689"/>
                    <a:gd name="T46" fmla="*/ 1382 w 2320"/>
                    <a:gd name="T47" fmla="*/ 1367 h 1689"/>
                    <a:gd name="T48" fmla="*/ 1208 w 2320"/>
                    <a:gd name="T49" fmla="*/ 1397 h 1689"/>
                    <a:gd name="T50" fmla="*/ 1080 w 2320"/>
                    <a:gd name="T51" fmla="*/ 1445 h 1689"/>
                    <a:gd name="T52" fmla="*/ 866 w 2320"/>
                    <a:gd name="T53" fmla="*/ 1505 h 1689"/>
                    <a:gd name="T54" fmla="*/ 687 w 2320"/>
                    <a:gd name="T55" fmla="*/ 1568 h 1689"/>
                    <a:gd name="T56" fmla="*/ 597 w 2320"/>
                    <a:gd name="T57" fmla="*/ 1568 h 1689"/>
                    <a:gd name="T58" fmla="*/ 489 w 2320"/>
                    <a:gd name="T59" fmla="*/ 1653 h 1689"/>
                    <a:gd name="T60" fmla="*/ 297 w 2320"/>
                    <a:gd name="T61" fmla="*/ 1689 h 1689"/>
                    <a:gd name="T62" fmla="*/ 234 w 2320"/>
                    <a:gd name="T63" fmla="*/ 1581 h 1689"/>
                    <a:gd name="T64" fmla="*/ 208 w 2320"/>
                    <a:gd name="T65" fmla="*/ 1307 h 1689"/>
                    <a:gd name="T66" fmla="*/ 136 w 2320"/>
                    <a:gd name="T67" fmla="*/ 1329 h 1689"/>
                    <a:gd name="T68" fmla="*/ 122 w 2320"/>
                    <a:gd name="T69" fmla="*/ 1035 h 1689"/>
                    <a:gd name="T70" fmla="*/ 0 w 2320"/>
                    <a:gd name="T71" fmla="*/ 606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20"/>
                    <a:gd name="T109" fmla="*/ 0 h 1689"/>
                    <a:gd name="T110" fmla="*/ 2320 w 2320"/>
                    <a:gd name="T111" fmla="*/ 1689 h 168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chemeClr val="bg1">
                    <a:lumMod val="50000"/>
                  </a:schemeClr>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8" name="Freeform 116"/>
                <p:cNvSpPr>
                  <a:spLocks/>
                </p:cNvSpPr>
                <p:nvPr/>
              </p:nvSpPr>
              <p:spPr bwMode="auto">
                <a:xfrm>
                  <a:off x="6445250" y="1911350"/>
                  <a:ext cx="782638" cy="669925"/>
                </a:xfrm>
                <a:custGeom>
                  <a:avLst/>
                  <a:gdLst>
                    <a:gd name="T0" fmla="*/ 0 w 2597"/>
                    <a:gd name="T1" fmla="*/ 2218 h 2224"/>
                    <a:gd name="T2" fmla="*/ 128 w 2597"/>
                    <a:gd name="T3" fmla="*/ 2224 h 2224"/>
                    <a:gd name="T4" fmla="*/ 1088 w 2597"/>
                    <a:gd name="T5" fmla="*/ 1905 h 2224"/>
                    <a:gd name="T6" fmla="*/ 1737 w 2597"/>
                    <a:gd name="T7" fmla="*/ 1708 h 2224"/>
                    <a:gd name="T8" fmla="*/ 2003 w 2597"/>
                    <a:gd name="T9" fmla="*/ 1884 h 2224"/>
                    <a:gd name="T10" fmla="*/ 2094 w 2597"/>
                    <a:gd name="T11" fmla="*/ 1924 h 2224"/>
                    <a:gd name="T12" fmla="*/ 2298 w 2597"/>
                    <a:gd name="T13" fmla="*/ 1936 h 2224"/>
                    <a:gd name="T14" fmla="*/ 2498 w 2597"/>
                    <a:gd name="T15" fmla="*/ 1968 h 2224"/>
                    <a:gd name="T16" fmla="*/ 2597 w 2597"/>
                    <a:gd name="T17" fmla="*/ 1826 h 2224"/>
                    <a:gd name="T18" fmla="*/ 2546 w 2597"/>
                    <a:gd name="T19" fmla="*/ 1760 h 2224"/>
                    <a:gd name="T20" fmla="*/ 2538 w 2597"/>
                    <a:gd name="T21" fmla="*/ 1656 h 2224"/>
                    <a:gd name="T22" fmla="*/ 2450 w 2597"/>
                    <a:gd name="T23" fmla="*/ 1584 h 2224"/>
                    <a:gd name="T24" fmla="*/ 2417 w 2597"/>
                    <a:gd name="T25" fmla="*/ 1466 h 2224"/>
                    <a:gd name="T26" fmla="*/ 2394 w 2597"/>
                    <a:gd name="T27" fmla="*/ 1272 h 2224"/>
                    <a:gd name="T28" fmla="*/ 2357 w 2597"/>
                    <a:gd name="T29" fmla="*/ 1046 h 2224"/>
                    <a:gd name="T30" fmla="*/ 2314 w 2597"/>
                    <a:gd name="T31" fmla="*/ 896 h 2224"/>
                    <a:gd name="T32" fmla="*/ 2282 w 2597"/>
                    <a:gd name="T33" fmla="*/ 696 h 2224"/>
                    <a:gd name="T34" fmla="*/ 2087 w 2597"/>
                    <a:gd name="T35" fmla="*/ 386 h 2224"/>
                    <a:gd name="T36" fmla="*/ 2027 w 2597"/>
                    <a:gd name="T37" fmla="*/ 146 h 2224"/>
                    <a:gd name="T38" fmla="*/ 1986 w 2597"/>
                    <a:gd name="T39" fmla="*/ 56 h 2224"/>
                    <a:gd name="T40" fmla="*/ 1906 w 2597"/>
                    <a:gd name="T41" fmla="*/ 0 h 2224"/>
                    <a:gd name="T42" fmla="*/ 1847 w 2597"/>
                    <a:gd name="T43" fmla="*/ 56 h 2224"/>
                    <a:gd name="T44" fmla="*/ 1727 w 2597"/>
                    <a:gd name="T45" fmla="*/ 86 h 2224"/>
                    <a:gd name="T46" fmla="*/ 1586 w 2597"/>
                    <a:gd name="T47" fmla="*/ 152 h 2224"/>
                    <a:gd name="T48" fmla="*/ 1367 w 2597"/>
                    <a:gd name="T49" fmla="*/ 206 h 2224"/>
                    <a:gd name="T50" fmla="*/ 1282 w 2597"/>
                    <a:gd name="T51" fmla="*/ 320 h 2224"/>
                    <a:gd name="T52" fmla="*/ 1186 w 2597"/>
                    <a:gd name="T53" fmla="*/ 446 h 2224"/>
                    <a:gd name="T54" fmla="*/ 1194 w 2597"/>
                    <a:gd name="T55" fmla="*/ 568 h 2224"/>
                    <a:gd name="T56" fmla="*/ 1226 w 2597"/>
                    <a:gd name="T57" fmla="*/ 648 h 2224"/>
                    <a:gd name="T58" fmla="*/ 1036 w 2597"/>
                    <a:gd name="T59" fmla="*/ 836 h 2224"/>
                    <a:gd name="T60" fmla="*/ 1114 w 2597"/>
                    <a:gd name="T61" fmla="*/ 872 h 2224"/>
                    <a:gd name="T62" fmla="*/ 1186 w 2597"/>
                    <a:gd name="T63" fmla="*/ 836 h 2224"/>
                    <a:gd name="T64" fmla="*/ 1202 w 2597"/>
                    <a:gd name="T65" fmla="*/ 912 h 2224"/>
                    <a:gd name="T66" fmla="*/ 1126 w 2597"/>
                    <a:gd name="T67" fmla="*/ 986 h 2224"/>
                    <a:gd name="T68" fmla="*/ 1247 w 2597"/>
                    <a:gd name="T69" fmla="*/ 1046 h 2224"/>
                    <a:gd name="T70" fmla="*/ 1277 w 2597"/>
                    <a:gd name="T71" fmla="*/ 1136 h 2224"/>
                    <a:gd name="T72" fmla="*/ 1122 w 2597"/>
                    <a:gd name="T73" fmla="*/ 1184 h 2224"/>
                    <a:gd name="T74" fmla="*/ 962 w 2597"/>
                    <a:gd name="T75" fmla="*/ 1280 h 2224"/>
                    <a:gd name="T76" fmla="*/ 796 w 2597"/>
                    <a:gd name="T77" fmla="*/ 1406 h 2224"/>
                    <a:gd name="T78" fmla="*/ 634 w 2597"/>
                    <a:gd name="T79" fmla="*/ 1376 h 2224"/>
                    <a:gd name="T80" fmla="*/ 466 w 2597"/>
                    <a:gd name="T81" fmla="*/ 1440 h 2224"/>
                    <a:gd name="T82" fmla="*/ 314 w 2597"/>
                    <a:gd name="T83" fmla="*/ 1536 h 2224"/>
                    <a:gd name="T84" fmla="*/ 306 w 2597"/>
                    <a:gd name="T85" fmla="*/ 1632 h 2224"/>
                    <a:gd name="T86" fmla="*/ 406 w 2597"/>
                    <a:gd name="T87" fmla="*/ 1736 h 2224"/>
                    <a:gd name="T88" fmla="*/ 402 w 2597"/>
                    <a:gd name="T89" fmla="*/ 1848 h 2224"/>
                    <a:gd name="T90" fmla="*/ 316 w 2597"/>
                    <a:gd name="T91" fmla="*/ 1946 h 2224"/>
                    <a:gd name="T92" fmla="*/ 0 w 2597"/>
                    <a:gd name="T93" fmla="*/ 2218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97"/>
                    <a:gd name="T142" fmla="*/ 0 h 2224"/>
                    <a:gd name="T143" fmla="*/ 2597 w 2597"/>
                    <a:gd name="T144" fmla="*/ 2224 h 22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E0767E"/>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09" name="Freeform 117"/>
                <p:cNvSpPr>
                  <a:spLocks/>
                </p:cNvSpPr>
                <p:nvPr/>
              </p:nvSpPr>
              <p:spPr bwMode="auto">
                <a:xfrm>
                  <a:off x="7019925" y="1835150"/>
                  <a:ext cx="222250" cy="395288"/>
                </a:xfrm>
                <a:custGeom>
                  <a:avLst/>
                  <a:gdLst>
                    <a:gd name="T0" fmla="*/ 0 w 734"/>
                    <a:gd name="T1" fmla="*/ 255 h 1311"/>
                    <a:gd name="T2" fmla="*/ 358 w 734"/>
                    <a:gd name="T3" fmla="*/ 143 h 1311"/>
                    <a:gd name="T4" fmla="*/ 558 w 734"/>
                    <a:gd name="T5" fmla="*/ 23 h 1311"/>
                    <a:gd name="T6" fmla="*/ 651 w 734"/>
                    <a:gd name="T7" fmla="*/ 0 h 1311"/>
                    <a:gd name="T8" fmla="*/ 711 w 734"/>
                    <a:gd name="T9" fmla="*/ 180 h 1311"/>
                    <a:gd name="T10" fmla="*/ 734 w 734"/>
                    <a:gd name="T11" fmla="*/ 295 h 1311"/>
                    <a:gd name="T12" fmla="*/ 651 w 734"/>
                    <a:gd name="T13" fmla="*/ 420 h 1311"/>
                    <a:gd name="T14" fmla="*/ 638 w 734"/>
                    <a:gd name="T15" fmla="*/ 663 h 1311"/>
                    <a:gd name="T16" fmla="*/ 651 w 734"/>
                    <a:gd name="T17" fmla="*/ 810 h 1311"/>
                    <a:gd name="T18" fmla="*/ 662 w 734"/>
                    <a:gd name="T19" fmla="*/ 959 h 1311"/>
                    <a:gd name="T20" fmla="*/ 702 w 734"/>
                    <a:gd name="T21" fmla="*/ 1143 h 1311"/>
                    <a:gd name="T22" fmla="*/ 734 w 734"/>
                    <a:gd name="T23" fmla="*/ 1215 h 1311"/>
                    <a:gd name="T24" fmla="*/ 454 w 734"/>
                    <a:gd name="T25" fmla="*/ 1311 h 1311"/>
                    <a:gd name="T26" fmla="*/ 406 w 734"/>
                    <a:gd name="T27" fmla="*/ 1155 h 1311"/>
                    <a:gd name="T28" fmla="*/ 374 w 734"/>
                    <a:gd name="T29" fmla="*/ 953 h 1311"/>
                    <a:gd name="T30" fmla="*/ 180 w 734"/>
                    <a:gd name="T31" fmla="*/ 639 h 1311"/>
                    <a:gd name="T32" fmla="*/ 122 w 734"/>
                    <a:gd name="T33" fmla="*/ 409 h 1311"/>
                    <a:gd name="T34" fmla="*/ 82 w 734"/>
                    <a:gd name="T35" fmla="*/ 315 h 1311"/>
                    <a:gd name="T36" fmla="*/ 0 w 734"/>
                    <a:gd name="T37" fmla="*/ 255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4"/>
                    <a:gd name="T58" fmla="*/ 0 h 1311"/>
                    <a:gd name="T59" fmla="*/ 734 w 734"/>
                    <a:gd name="T60" fmla="*/ 1311 h 1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0" name="Freeform 118"/>
                <p:cNvSpPr>
                  <a:spLocks/>
                </p:cNvSpPr>
                <p:nvPr/>
              </p:nvSpPr>
              <p:spPr bwMode="auto">
                <a:xfrm>
                  <a:off x="7035800" y="2490788"/>
                  <a:ext cx="180975" cy="358775"/>
                </a:xfrm>
                <a:custGeom>
                  <a:avLst/>
                  <a:gdLst>
                    <a:gd name="T0" fmla="*/ 54 w 601"/>
                    <a:gd name="T1" fmla="*/ 119 h 1190"/>
                    <a:gd name="T2" fmla="*/ 0 w 601"/>
                    <a:gd name="T3" fmla="*/ 269 h 1190"/>
                    <a:gd name="T4" fmla="*/ 106 w 601"/>
                    <a:gd name="T5" fmla="*/ 440 h 1190"/>
                    <a:gd name="T6" fmla="*/ 244 w 601"/>
                    <a:gd name="T7" fmla="*/ 540 h 1190"/>
                    <a:gd name="T8" fmla="*/ 250 w 601"/>
                    <a:gd name="T9" fmla="*/ 624 h 1190"/>
                    <a:gd name="T10" fmla="*/ 199 w 601"/>
                    <a:gd name="T11" fmla="*/ 716 h 1190"/>
                    <a:gd name="T12" fmla="*/ 159 w 601"/>
                    <a:gd name="T13" fmla="*/ 821 h 1190"/>
                    <a:gd name="T14" fmla="*/ 87 w 601"/>
                    <a:gd name="T15" fmla="*/ 902 h 1190"/>
                    <a:gd name="T16" fmla="*/ 141 w 601"/>
                    <a:gd name="T17" fmla="*/ 1059 h 1190"/>
                    <a:gd name="T18" fmla="*/ 254 w 601"/>
                    <a:gd name="T19" fmla="*/ 1044 h 1190"/>
                    <a:gd name="T20" fmla="*/ 346 w 601"/>
                    <a:gd name="T21" fmla="*/ 1135 h 1190"/>
                    <a:gd name="T22" fmla="*/ 446 w 601"/>
                    <a:gd name="T23" fmla="*/ 1190 h 1190"/>
                    <a:gd name="T24" fmla="*/ 481 w 601"/>
                    <a:gd name="T25" fmla="*/ 989 h 1190"/>
                    <a:gd name="T26" fmla="*/ 511 w 601"/>
                    <a:gd name="T27" fmla="*/ 869 h 1190"/>
                    <a:gd name="T28" fmla="*/ 538 w 601"/>
                    <a:gd name="T29" fmla="*/ 724 h 1190"/>
                    <a:gd name="T30" fmla="*/ 601 w 601"/>
                    <a:gd name="T31" fmla="*/ 569 h 1190"/>
                    <a:gd name="T32" fmla="*/ 571 w 601"/>
                    <a:gd name="T33" fmla="*/ 389 h 1190"/>
                    <a:gd name="T34" fmla="*/ 451 w 601"/>
                    <a:gd name="T35" fmla="*/ 299 h 1190"/>
                    <a:gd name="T36" fmla="*/ 455 w 601"/>
                    <a:gd name="T37" fmla="*/ 175 h 1190"/>
                    <a:gd name="T38" fmla="*/ 540 w 601"/>
                    <a:gd name="T39" fmla="*/ 45 h 1190"/>
                    <a:gd name="T40" fmla="*/ 340 w 601"/>
                    <a:gd name="T41" fmla="*/ 12 h 1190"/>
                    <a:gd name="T42" fmla="*/ 135 w 601"/>
                    <a:gd name="T43" fmla="*/ 0 h 1190"/>
                    <a:gd name="T44" fmla="*/ 54 w 601"/>
                    <a:gd name="T45" fmla="*/ 119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1"/>
                    <a:gd name="T70" fmla="*/ 0 h 1190"/>
                    <a:gd name="T71" fmla="*/ 601 w 601"/>
                    <a:gd name="T72" fmla="*/ 1190 h 1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E0767E"/>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1" name="Freeform 119"/>
                <p:cNvSpPr>
                  <a:spLocks/>
                </p:cNvSpPr>
                <p:nvPr/>
              </p:nvSpPr>
              <p:spPr bwMode="auto">
                <a:xfrm>
                  <a:off x="7173913" y="2271713"/>
                  <a:ext cx="211138" cy="188913"/>
                </a:xfrm>
                <a:custGeom>
                  <a:avLst/>
                  <a:gdLst>
                    <a:gd name="T0" fmla="*/ 181 w 700"/>
                    <a:gd name="T1" fmla="*/ 630 h 630"/>
                    <a:gd name="T2" fmla="*/ 490 w 700"/>
                    <a:gd name="T3" fmla="*/ 421 h 630"/>
                    <a:gd name="T4" fmla="*/ 700 w 700"/>
                    <a:gd name="T5" fmla="*/ 293 h 630"/>
                    <a:gd name="T6" fmla="*/ 682 w 700"/>
                    <a:gd name="T7" fmla="*/ 128 h 630"/>
                    <a:gd name="T8" fmla="*/ 545 w 700"/>
                    <a:gd name="T9" fmla="*/ 0 h 630"/>
                    <a:gd name="T10" fmla="*/ 0 w 700"/>
                    <a:gd name="T11" fmla="*/ 276 h 630"/>
                    <a:gd name="T12" fmla="*/ 31 w 700"/>
                    <a:gd name="T13" fmla="*/ 388 h 630"/>
                    <a:gd name="T14" fmla="*/ 120 w 700"/>
                    <a:gd name="T15" fmla="*/ 463 h 630"/>
                    <a:gd name="T16" fmla="*/ 130 w 700"/>
                    <a:gd name="T17" fmla="*/ 570 h 630"/>
                    <a:gd name="T18" fmla="*/ 181 w 700"/>
                    <a:gd name="T19" fmla="*/ 630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0"/>
                    <a:gd name="T31" fmla="*/ 0 h 630"/>
                    <a:gd name="T32" fmla="*/ 700 w 700"/>
                    <a:gd name="T33" fmla="*/ 630 h 6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2" name="Freeform 120"/>
                <p:cNvSpPr>
                  <a:spLocks/>
                </p:cNvSpPr>
                <p:nvPr/>
              </p:nvSpPr>
              <p:spPr bwMode="auto">
                <a:xfrm>
                  <a:off x="7158038" y="2100263"/>
                  <a:ext cx="414338" cy="255588"/>
                </a:xfrm>
                <a:custGeom>
                  <a:avLst/>
                  <a:gdLst>
                    <a:gd name="T0" fmla="*/ 753 w 1383"/>
                    <a:gd name="T1" fmla="*/ 90 h 850"/>
                    <a:gd name="T2" fmla="*/ 693 w 1383"/>
                    <a:gd name="T3" fmla="*/ 210 h 850"/>
                    <a:gd name="T4" fmla="*/ 281 w 1383"/>
                    <a:gd name="T5" fmla="*/ 340 h 850"/>
                    <a:gd name="T6" fmla="*/ 0 w 1383"/>
                    <a:gd name="T7" fmla="*/ 436 h 850"/>
                    <a:gd name="T8" fmla="*/ 30 w 1383"/>
                    <a:gd name="T9" fmla="*/ 645 h 850"/>
                    <a:gd name="T10" fmla="*/ 57 w 1383"/>
                    <a:gd name="T11" fmla="*/ 850 h 850"/>
                    <a:gd name="T12" fmla="*/ 597 w 1383"/>
                    <a:gd name="T13" fmla="*/ 573 h 850"/>
                    <a:gd name="T14" fmla="*/ 825 w 1383"/>
                    <a:gd name="T15" fmla="*/ 507 h 850"/>
                    <a:gd name="T16" fmla="*/ 913 w 1383"/>
                    <a:gd name="T17" fmla="*/ 675 h 850"/>
                    <a:gd name="T18" fmla="*/ 1023 w 1383"/>
                    <a:gd name="T19" fmla="*/ 750 h 850"/>
                    <a:gd name="T20" fmla="*/ 1065 w 1383"/>
                    <a:gd name="T21" fmla="*/ 659 h 850"/>
                    <a:gd name="T22" fmla="*/ 1233 w 1383"/>
                    <a:gd name="T23" fmla="*/ 540 h 850"/>
                    <a:gd name="T24" fmla="*/ 1383 w 1383"/>
                    <a:gd name="T25" fmla="*/ 450 h 850"/>
                    <a:gd name="T26" fmla="*/ 1337 w 1383"/>
                    <a:gd name="T27" fmla="*/ 383 h 850"/>
                    <a:gd name="T28" fmla="*/ 1325 w 1383"/>
                    <a:gd name="T29" fmla="*/ 325 h 850"/>
                    <a:gd name="T30" fmla="*/ 1297 w 1383"/>
                    <a:gd name="T31" fmla="*/ 233 h 850"/>
                    <a:gd name="T32" fmla="*/ 1273 w 1383"/>
                    <a:gd name="T33" fmla="*/ 263 h 850"/>
                    <a:gd name="T34" fmla="*/ 1285 w 1383"/>
                    <a:gd name="T35" fmla="*/ 319 h 850"/>
                    <a:gd name="T36" fmla="*/ 1273 w 1383"/>
                    <a:gd name="T37" fmla="*/ 371 h 850"/>
                    <a:gd name="T38" fmla="*/ 1297 w 1383"/>
                    <a:gd name="T39" fmla="*/ 435 h 850"/>
                    <a:gd name="T40" fmla="*/ 1203 w 1383"/>
                    <a:gd name="T41" fmla="*/ 510 h 850"/>
                    <a:gd name="T42" fmla="*/ 1081 w 1383"/>
                    <a:gd name="T43" fmla="*/ 451 h 850"/>
                    <a:gd name="T44" fmla="*/ 933 w 1383"/>
                    <a:gd name="T45" fmla="*/ 270 h 850"/>
                    <a:gd name="T46" fmla="*/ 889 w 1383"/>
                    <a:gd name="T47" fmla="*/ 123 h 850"/>
                    <a:gd name="T48" fmla="*/ 753 w 1383"/>
                    <a:gd name="T49" fmla="*/ 0 h 850"/>
                    <a:gd name="T50" fmla="*/ 753 w 1383"/>
                    <a:gd name="T51" fmla="*/ 90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3"/>
                    <a:gd name="T79" fmla="*/ 0 h 850"/>
                    <a:gd name="T80" fmla="*/ 1383 w 1383"/>
                    <a:gd name="T81" fmla="*/ 850 h 8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3" name="Freeform 121"/>
                <p:cNvSpPr>
                  <a:spLocks/>
                </p:cNvSpPr>
                <p:nvPr/>
              </p:nvSpPr>
              <p:spPr bwMode="auto">
                <a:xfrm>
                  <a:off x="7213600" y="1806575"/>
                  <a:ext cx="184150" cy="393700"/>
                </a:xfrm>
                <a:custGeom>
                  <a:avLst/>
                  <a:gdLst>
                    <a:gd name="T0" fmla="*/ 349 w 615"/>
                    <a:gd name="T1" fmla="*/ 1231 h 1311"/>
                    <a:gd name="T2" fmla="*/ 507 w 615"/>
                    <a:gd name="T3" fmla="*/ 1183 h 1311"/>
                    <a:gd name="T4" fmla="*/ 567 w 615"/>
                    <a:gd name="T5" fmla="*/ 1063 h 1311"/>
                    <a:gd name="T6" fmla="*/ 567 w 615"/>
                    <a:gd name="T7" fmla="*/ 975 h 1311"/>
                    <a:gd name="T8" fmla="*/ 615 w 615"/>
                    <a:gd name="T9" fmla="*/ 900 h 1311"/>
                    <a:gd name="T10" fmla="*/ 508 w 615"/>
                    <a:gd name="T11" fmla="*/ 859 h 1311"/>
                    <a:gd name="T12" fmla="*/ 472 w 615"/>
                    <a:gd name="T13" fmla="*/ 721 h 1311"/>
                    <a:gd name="T14" fmla="*/ 285 w 615"/>
                    <a:gd name="T15" fmla="*/ 390 h 1311"/>
                    <a:gd name="T16" fmla="*/ 135 w 615"/>
                    <a:gd name="T17" fmla="*/ 0 h 1311"/>
                    <a:gd name="T18" fmla="*/ 46 w 615"/>
                    <a:gd name="T19" fmla="*/ 31 h 1311"/>
                    <a:gd name="T20" fmla="*/ 13 w 615"/>
                    <a:gd name="T21" fmla="*/ 97 h 1311"/>
                    <a:gd name="T22" fmla="*/ 75 w 615"/>
                    <a:gd name="T23" fmla="*/ 277 h 1311"/>
                    <a:gd name="T24" fmla="*/ 96 w 615"/>
                    <a:gd name="T25" fmla="*/ 393 h 1311"/>
                    <a:gd name="T26" fmla="*/ 12 w 615"/>
                    <a:gd name="T27" fmla="*/ 514 h 1311"/>
                    <a:gd name="T28" fmla="*/ 0 w 615"/>
                    <a:gd name="T29" fmla="*/ 766 h 1311"/>
                    <a:gd name="T30" fmla="*/ 24 w 615"/>
                    <a:gd name="T31" fmla="*/ 1056 h 1311"/>
                    <a:gd name="T32" fmla="*/ 64 w 615"/>
                    <a:gd name="T33" fmla="*/ 1239 h 1311"/>
                    <a:gd name="T34" fmla="*/ 96 w 615"/>
                    <a:gd name="T35" fmla="*/ 1311 h 1311"/>
                    <a:gd name="T36" fmla="*/ 349 w 615"/>
                    <a:gd name="T37" fmla="*/ 1231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5"/>
                    <a:gd name="T58" fmla="*/ 0 h 1311"/>
                    <a:gd name="T59" fmla="*/ 615 w 615"/>
                    <a:gd name="T60" fmla="*/ 1311 h 1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4" name="Freeform 122"/>
                <p:cNvSpPr>
                  <a:spLocks/>
                </p:cNvSpPr>
                <p:nvPr/>
              </p:nvSpPr>
              <p:spPr bwMode="auto">
                <a:xfrm>
                  <a:off x="7253288" y="1412875"/>
                  <a:ext cx="417513" cy="665163"/>
                </a:xfrm>
                <a:custGeom>
                  <a:avLst/>
                  <a:gdLst>
                    <a:gd name="T0" fmla="*/ 0 w 1386"/>
                    <a:gd name="T1" fmla="*/ 1313 h 2211"/>
                    <a:gd name="T2" fmla="*/ 153 w 1386"/>
                    <a:gd name="T3" fmla="*/ 1703 h 2211"/>
                    <a:gd name="T4" fmla="*/ 337 w 1386"/>
                    <a:gd name="T5" fmla="*/ 2030 h 2211"/>
                    <a:gd name="T6" fmla="*/ 373 w 1386"/>
                    <a:gd name="T7" fmla="*/ 2169 h 2211"/>
                    <a:gd name="T8" fmla="*/ 483 w 1386"/>
                    <a:gd name="T9" fmla="*/ 2211 h 2211"/>
                    <a:gd name="T10" fmla="*/ 576 w 1386"/>
                    <a:gd name="T11" fmla="*/ 1976 h 2211"/>
                    <a:gd name="T12" fmla="*/ 577 w 1386"/>
                    <a:gd name="T13" fmla="*/ 1853 h 2211"/>
                    <a:gd name="T14" fmla="*/ 657 w 1386"/>
                    <a:gd name="T15" fmla="*/ 1757 h 2211"/>
                    <a:gd name="T16" fmla="*/ 753 w 1386"/>
                    <a:gd name="T17" fmla="*/ 1677 h 2211"/>
                    <a:gd name="T18" fmla="*/ 876 w 1386"/>
                    <a:gd name="T19" fmla="*/ 1526 h 2211"/>
                    <a:gd name="T20" fmla="*/ 906 w 1386"/>
                    <a:gd name="T21" fmla="*/ 1406 h 2211"/>
                    <a:gd name="T22" fmla="*/ 865 w 1386"/>
                    <a:gd name="T23" fmla="*/ 1373 h 2211"/>
                    <a:gd name="T24" fmla="*/ 937 w 1386"/>
                    <a:gd name="T25" fmla="*/ 1293 h 2211"/>
                    <a:gd name="T26" fmla="*/ 996 w 1386"/>
                    <a:gd name="T27" fmla="*/ 1406 h 2211"/>
                    <a:gd name="T28" fmla="*/ 1026 w 1386"/>
                    <a:gd name="T29" fmla="*/ 1376 h 2211"/>
                    <a:gd name="T30" fmla="*/ 1026 w 1386"/>
                    <a:gd name="T31" fmla="*/ 1226 h 2211"/>
                    <a:gd name="T32" fmla="*/ 1206 w 1386"/>
                    <a:gd name="T33" fmla="*/ 1136 h 2211"/>
                    <a:gd name="T34" fmla="*/ 1289 w 1386"/>
                    <a:gd name="T35" fmla="*/ 1056 h 2211"/>
                    <a:gd name="T36" fmla="*/ 1386 w 1386"/>
                    <a:gd name="T37" fmla="*/ 956 h 2211"/>
                    <a:gd name="T38" fmla="*/ 1386 w 1386"/>
                    <a:gd name="T39" fmla="*/ 836 h 2211"/>
                    <a:gd name="T40" fmla="*/ 1305 w 1386"/>
                    <a:gd name="T41" fmla="*/ 792 h 2211"/>
                    <a:gd name="T42" fmla="*/ 1296 w 1386"/>
                    <a:gd name="T43" fmla="*/ 716 h 2211"/>
                    <a:gd name="T44" fmla="*/ 1193 w 1386"/>
                    <a:gd name="T45" fmla="*/ 728 h 2211"/>
                    <a:gd name="T46" fmla="*/ 1116 w 1386"/>
                    <a:gd name="T47" fmla="*/ 686 h 2211"/>
                    <a:gd name="T48" fmla="*/ 1065 w 1386"/>
                    <a:gd name="T49" fmla="*/ 600 h 2211"/>
                    <a:gd name="T50" fmla="*/ 966 w 1386"/>
                    <a:gd name="T51" fmla="*/ 596 h 2211"/>
                    <a:gd name="T52" fmla="*/ 897 w 1386"/>
                    <a:gd name="T53" fmla="*/ 528 h 2211"/>
                    <a:gd name="T54" fmla="*/ 881 w 1386"/>
                    <a:gd name="T55" fmla="*/ 400 h 2211"/>
                    <a:gd name="T56" fmla="*/ 801 w 1386"/>
                    <a:gd name="T57" fmla="*/ 296 h 2211"/>
                    <a:gd name="T58" fmla="*/ 761 w 1386"/>
                    <a:gd name="T59" fmla="*/ 184 h 2211"/>
                    <a:gd name="T60" fmla="*/ 681 w 1386"/>
                    <a:gd name="T61" fmla="*/ 0 h 2211"/>
                    <a:gd name="T62" fmla="*/ 577 w 1386"/>
                    <a:gd name="T63" fmla="*/ 8 h 2211"/>
                    <a:gd name="T64" fmla="*/ 473 w 1386"/>
                    <a:gd name="T65" fmla="*/ 8 h 2211"/>
                    <a:gd name="T66" fmla="*/ 369 w 1386"/>
                    <a:gd name="T67" fmla="*/ 128 h 2211"/>
                    <a:gd name="T68" fmla="*/ 276 w 1386"/>
                    <a:gd name="T69" fmla="*/ 176 h 2211"/>
                    <a:gd name="T70" fmla="*/ 185 w 1386"/>
                    <a:gd name="T71" fmla="*/ 120 h 2211"/>
                    <a:gd name="T72" fmla="*/ 156 w 1386"/>
                    <a:gd name="T73" fmla="*/ 56 h 2211"/>
                    <a:gd name="T74" fmla="*/ 81 w 1386"/>
                    <a:gd name="T75" fmla="*/ 216 h 2211"/>
                    <a:gd name="T76" fmla="*/ 113 w 1386"/>
                    <a:gd name="T77" fmla="*/ 296 h 2211"/>
                    <a:gd name="T78" fmla="*/ 97 w 1386"/>
                    <a:gd name="T79" fmla="*/ 392 h 2211"/>
                    <a:gd name="T80" fmla="*/ 57 w 1386"/>
                    <a:gd name="T81" fmla="*/ 549 h 2211"/>
                    <a:gd name="T82" fmla="*/ 81 w 1386"/>
                    <a:gd name="T83" fmla="*/ 704 h 2211"/>
                    <a:gd name="T84" fmla="*/ 129 w 1386"/>
                    <a:gd name="T85" fmla="*/ 861 h 2211"/>
                    <a:gd name="T86" fmla="*/ 96 w 1386"/>
                    <a:gd name="T87" fmla="*/ 986 h 2211"/>
                    <a:gd name="T88" fmla="*/ 57 w 1386"/>
                    <a:gd name="T89" fmla="*/ 1184 h 2211"/>
                    <a:gd name="T90" fmla="*/ 0 w 1386"/>
                    <a:gd name="T91" fmla="*/ 1313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6"/>
                    <a:gd name="T139" fmla="*/ 0 h 2211"/>
                    <a:gd name="T140" fmla="*/ 1386 w 1386"/>
                    <a:gd name="T141" fmla="*/ 2211 h 22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5" name="Freeform 123"/>
                <p:cNvSpPr>
                  <a:spLocks/>
                </p:cNvSpPr>
                <p:nvPr/>
              </p:nvSpPr>
              <p:spPr bwMode="auto">
                <a:xfrm>
                  <a:off x="7196138" y="2414588"/>
                  <a:ext cx="187325" cy="157163"/>
                </a:xfrm>
                <a:custGeom>
                  <a:avLst/>
                  <a:gdLst>
                    <a:gd name="T0" fmla="*/ 60 w 622"/>
                    <a:gd name="T1" fmla="*/ 322 h 519"/>
                    <a:gd name="T2" fmla="*/ 147 w 622"/>
                    <a:gd name="T3" fmla="*/ 240 h 519"/>
                    <a:gd name="T4" fmla="*/ 281 w 622"/>
                    <a:gd name="T5" fmla="*/ 187 h 519"/>
                    <a:gd name="T6" fmla="*/ 435 w 622"/>
                    <a:gd name="T7" fmla="*/ 101 h 519"/>
                    <a:gd name="T8" fmla="*/ 531 w 622"/>
                    <a:gd name="T9" fmla="*/ 34 h 519"/>
                    <a:gd name="T10" fmla="*/ 608 w 622"/>
                    <a:gd name="T11" fmla="*/ 0 h 519"/>
                    <a:gd name="T12" fmla="*/ 622 w 622"/>
                    <a:gd name="T13" fmla="*/ 34 h 519"/>
                    <a:gd name="T14" fmla="*/ 584 w 622"/>
                    <a:gd name="T15" fmla="*/ 82 h 519"/>
                    <a:gd name="T16" fmla="*/ 450 w 622"/>
                    <a:gd name="T17" fmla="*/ 202 h 519"/>
                    <a:gd name="T18" fmla="*/ 262 w 622"/>
                    <a:gd name="T19" fmla="*/ 355 h 519"/>
                    <a:gd name="T20" fmla="*/ 142 w 622"/>
                    <a:gd name="T21" fmla="*/ 442 h 519"/>
                    <a:gd name="T22" fmla="*/ 89 w 622"/>
                    <a:gd name="T23" fmla="*/ 495 h 519"/>
                    <a:gd name="T24" fmla="*/ 8 w 622"/>
                    <a:gd name="T25" fmla="*/ 519 h 519"/>
                    <a:gd name="T26" fmla="*/ 0 w 622"/>
                    <a:gd name="T27" fmla="*/ 442 h 519"/>
                    <a:gd name="T28" fmla="*/ 60 w 622"/>
                    <a:gd name="T29" fmla="*/ 322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2"/>
                    <a:gd name="T46" fmla="*/ 0 h 519"/>
                    <a:gd name="T47" fmla="*/ 622 w 622"/>
                    <a:gd name="T48" fmla="*/ 519 h 5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6" name="Freeform 124"/>
                <p:cNvSpPr>
                  <a:spLocks/>
                </p:cNvSpPr>
                <p:nvPr/>
              </p:nvSpPr>
              <p:spPr bwMode="auto">
                <a:xfrm>
                  <a:off x="7337425" y="2252663"/>
                  <a:ext cx="93663" cy="107950"/>
                </a:xfrm>
                <a:custGeom>
                  <a:avLst/>
                  <a:gdLst>
                    <a:gd name="T0" fmla="*/ 0 w 314"/>
                    <a:gd name="T1" fmla="*/ 69 h 363"/>
                    <a:gd name="T2" fmla="*/ 225 w 314"/>
                    <a:gd name="T3" fmla="*/ 0 h 363"/>
                    <a:gd name="T4" fmla="*/ 314 w 314"/>
                    <a:gd name="T5" fmla="*/ 171 h 363"/>
                    <a:gd name="T6" fmla="*/ 273 w 314"/>
                    <a:gd name="T7" fmla="*/ 192 h 363"/>
                    <a:gd name="T8" fmla="*/ 237 w 314"/>
                    <a:gd name="T9" fmla="*/ 282 h 363"/>
                    <a:gd name="T10" fmla="*/ 156 w 314"/>
                    <a:gd name="T11" fmla="*/ 363 h 363"/>
                    <a:gd name="T12" fmla="*/ 138 w 314"/>
                    <a:gd name="T13" fmla="*/ 195 h 363"/>
                    <a:gd name="T14" fmla="*/ 0 w 314"/>
                    <a:gd name="T15" fmla="*/ 69 h 363"/>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63"/>
                    <a:gd name="T26" fmla="*/ 314 w 314"/>
                    <a:gd name="T27" fmla="*/ 363 h 3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63">
                      <a:moveTo>
                        <a:pt x="0" y="69"/>
                      </a:moveTo>
                      <a:lnTo>
                        <a:pt x="225" y="0"/>
                      </a:lnTo>
                      <a:lnTo>
                        <a:pt x="314" y="171"/>
                      </a:lnTo>
                      <a:lnTo>
                        <a:pt x="273" y="192"/>
                      </a:lnTo>
                      <a:lnTo>
                        <a:pt x="237" y="282"/>
                      </a:lnTo>
                      <a:lnTo>
                        <a:pt x="156" y="363"/>
                      </a:lnTo>
                      <a:lnTo>
                        <a:pt x="138" y="195"/>
                      </a:lnTo>
                      <a:lnTo>
                        <a:pt x="0" y="69"/>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grpSp>
          <p:grpSp>
            <p:nvGrpSpPr>
              <p:cNvPr id="117" name="组合 72"/>
              <p:cNvGrpSpPr>
                <a:grpSpLocks/>
              </p:cNvGrpSpPr>
              <p:nvPr/>
            </p:nvGrpSpPr>
            <p:grpSpPr bwMode="auto">
              <a:xfrm>
                <a:off x="3651327" y="1831410"/>
                <a:ext cx="2588857" cy="1870896"/>
                <a:chOff x="3759200" y="1808163"/>
                <a:chExt cx="2700338" cy="1941512"/>
              </a:xfrm>
              <a:solidFill>
                <a:srgbClr val="73BC44"/>
              </a:solidFill>
            </p:grpSpPr>
            <p:sp>
              <p:nvSpPr>
                <p:cNvPr id="118" name="Freeform 102"/>
                <p:cNvSpPr>
                  <a:spLocks/>
                </p:cNvSpPr>
                <p:nvPr/>
              </p:nvSpPr>
              <p:spPr bwMode="auto">
                <a:xfrm>
                  <a:off x="5945188" y="2608263"/>
                  <a:ext cx="514350" cy="582613"/>
                </a:xfrm>
                <a:custGeom>
                  <a:avLst/>
                  <a:gdLst>
                    <a:gd name="T0" fmla="*/ 0 w 1707"/>
                    <a:gd name="T1" fmla="*/ 575 h 1934"/>
                    <a:gd name="T2" fmla="*/ 123 w 1707"/>
                    <a:gd name="T3" fmla="*/ 496 h 1934"/>
                    <a:gd name="T4" fmla="*/ 315 w 1707"/>
                    <a:gd name="T5" fmla="*/ 488 h 1934"/>
                    <a:gd name="T6" fmla="*/ 315 w 1707"/>
                    <a:gd name="T7" fmla="*/ 448 h 1934"/>
                    <a:gd name="T8" fmla="*/ 507 w 1707"/>
                    <a:gd name="T9" fmla="*/ 432 h 1934"/>
                    <a:gd name="T10" fmla="*/ 643 w 1707"/>
                    <a:gd name="T11" fmla="*/ 472 h 1934"/>
                    <a:gd name="T12" fmla="*/ 805 w 1707"/>
                    <a:gd name="T13" fmla="*/ 523 h 1934"/>
                    <a:gd name="T14" fmla="*/ 1147 w 1707"/>
                    <a:gd name="T15" fmla="*/ 312 h 1934"/>
                    <a:gd name="T16" fmla="*/ 1555 w 1707"/>
                    <a:gd name="T17" fmla="*/ 0 h 1934"/>
                    <a:gd name="T18" fmla="*/ 1675 w 1707"/>
                    <a:gd name="T19" fmla="*/ 433 h 1934"/>
                    <a:gd name="T20" fmla="*/ 1691 w 1707"/>
                    <a:gd name="T21" fmla="*/ 736 h 1934"/>
                    <a:gd name="T22" fmla="*/ 1707 w 1707"/>
                    <a:gd name="T23" fmla="*/ 1000 h 1934"/>
                    <a:gd name="T24" fmla="*/ 1645 w 1707"/>
                    <a:gd name="T25" fmla="*/ 1184 h 1934"/>
                    <a:gd name="T26" fmla="*/ 1539 w 1707"/>
                    <a:gd name="T27" fmla="*/ 1320 h 1934"/>
                    <a:gd name="T28" fmla="*/ 1435 w 1707"/>
                    <a:gd name="T29" fmla="*/ 1394 h 1934"/>
                    <a:gd name="T30" fmla="*/ 1451 w 1707"/>
                    <a:gd name="T31" fmla="*/ 1496 h 1934"/>
                    <a:gd name="T32" fmla="*/ 1411 w 1707"/>
                    <a:gd name="T33" fmla="*/ 1592 h 1934"/>
                    <a:gd name="T34" fmla="*/ 1315 w 1707"/>
                    <a:gd name="T35" fmla="*/ 1574 h 1934"/>
                    <a:gd name="T36" fmla="*/ 1315 w 1707"/>
                    <a:gd name="T37" fmla="*/ 1712 h 1934"/>
                    <a:gd name="T38" fmla="*/ 1285 w 1707"/>
                    <a:gd name="T39" fmla="*/ 1814 h 1934"/>
                    <a:gd name="T40" fmla="*/ 1165 w 1707"/>
                    <a:gd name="T41" fmla="*/ 1934 h 1934"/>
                    <a:gd name="T42" fmla="*/ 1083 w 1707"/>
                    <a:gd name="T43" fmla="*/ 1840 h 1934"/>
                    <a:gd name="T44" fmla="*/ 971 w 1707"/>
                    <a:gd name="T45" fmla="*/ 1752 h 1934"/>
                    <a:gd name="T46" fmla="*/ 883 w 1707"/>
                    <a:gd name="T47" fmla="*/ 1840 h 1934"/>
                    <a:gd name="T48" fmla="*/ 775 w 1707"/>
                    <a:gd name="T49" fmla="*/ 1874 h 1934"/>
                    <a:gd name="T50" fmla="*/ 595 w 1707"/>
                    <a:gd name="T51" fmla="*/ 1874 h 1934"/>
                    <a:gd name="T52" fmla="*/ 435 w 1707"/>
                    <a:gd name="T53" fmla="*/ 1856 h 1934"/>
                    <a:gd name="T54" fmla="*/ 275 w 1707"/>
                    <a:gd name="T55" fmla="*/ 1750 h 1934"/>
                    <a:gd name="T56" fmla="*/ 242 w 1707"/>
                    <a:gd name="T57" fmla="*/ 1544 h 1934"/>
                    <a:gd name="T58" fmla="*/ 170 w 1707"/>
                    <a:gd name="T59" fmla="*/ 1361 h 1934"/>
                    <a:gd name="T60" fmla="*/ 153 w 1707"/>
                    <a:gd name="T61" fmla="*/ 1085 h 1934"/>
                    <a:gd name="T62" fmla="*/ 107 w 1707"/>
                    <a:gd name="T63" fmla="*/ 998 h 1934"/>
                    <a:gd name="T64" fmla="*/ 35 w 1707"/>
                    <a:gd name="T65" fmla="*/ 791 h 1934"/>
                    <a:gd name="T66" fmla="*/ 66 w 1707"/>
                    <a:gd name="T67" fmla="*/ 710 h 1934"/>
                    <a:gd name="T68" fmla="*/ 0 w 1707"/>
                    <a:gd name="T69" fmla="*/ 575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7"/>
                    <a:gd name="T106" fmla="*/ 0 h 1934"/>
                    <a:gd name="T107" fmla="*/ 1707 w 1707"/>
                    <a:gd name="T108" fmla="*/ 1934 h 19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19" name="Freeform 83"/>
                <p:cNvSpPr>
                  <a:spLocks/>
                </p:cNvSpPr>
                <p:nvPr/>
              </p:nvSpPr>
              <p:spPr bwMode="auto">
                <a:xfrm>
                  <a:off x="3784600" y="1881188"/>
                  <a:ext cx="787400" cy="468313"/>
                </a:xfrm>
                <a:custGeom>
                  <a:avLst/>
                  <a:gdLst>
                    <a:gd name="T0" fmla="*/ 72 w 2622"/>
                    <a:gd name="T1" fmla="*/ 35 h 1560"/>
                    <a:gd name="T2" fmla="*/ 0 w 2622"/>
                    <a:gd name="T3" fmla="*/ 1560 h 1560"/>
                    <a:gd name="T4" fmla="*/ 2622 w 2622"/>
                    <a:gd name="T5" fmla="*/ 1503 h 1560"/>
                    <a:gd name="T6" fmla="*/ 2568 w 2622"/>
                    <a:gd name="T7" fmla="*/ 1149 h 1560"/>
                    <a:gd name="T8" fmla="*/ 2520 w 2622"/>
                    <a:gd name="T9" fmla="*/ 690 h 1560"/>
                    <a:gd name="T10" fmla="*/ 2400 w 2622"/>
                    <a:gd name="T11" fmla="*/ 525 h 1560"/>
                    <a:gd name="T12" fmla="*/ 2364 w 2622"/>
                    <a:gd name="T13" fmla="*/ 309 h 1560"/>
                    <a:gd name="T14" fmla="*/ 2340 w 2622"/>
                    <a:gd name="T15" fmla="*/ 0 h 1560"/>
                    <a:gd name="T16" fmla="*/ 1878 w 2622"/>
                    <a:gd name="T17" fmla="*/ 15 h 1560"/>
                    <a:gd name="T18" fmla="*/ 1638 w 2622"/>
                    <a:gd name="T19" fmla="*/ 63 h 1560"/>
                    <a:gd name="T20" fmla="*/ 1248 w 2622"/>
                    <a:gd name="T21" fmla="*/ 45 h 1560"/>
                    <a:gd name="T22" fmla="*/ 738 w 2622"/>
                    <a:gd name="T23" fmla="*/ 51 h 1560"/>
                    <a:gd name="T24" fmla="*/ 72 w 2622"/>
                    <a:gd name="T25" fmla="*/ 35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22"/>
                    <a:gd name="T40" fmla="*/ 0 h 1560"/>
                    <a:gd name="T41" fmla="*/ 2622 w 2622"/>
                    <a:gd name="T42" fmla="*/ 1560 h 15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AF9A7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0" name="Freeform 88"/>
                <p:cNvSpPr>
                  <a:spLocks/>
                </p:cNvSpPr>
                <p:nvPr/>
              </p:nvSpPr>
              <p:spPr bwMode="auto">
                <a:xfrm>
                  <a:off x="3768725" y="2333625"/>
                  <a:ext cx="849313" cy="501650"/>
                </a:xfrm>
                <a:custGeom>
                  <a:avLst/>
                  <a:gdLst>
                    <a:gd name="T0" fmla="*/ 0 w 2822"/>
                    <a:gd name="T1" fmla="*/ 1456 h 1670"/>
                    <a:gd name="T2" fmla="*/ 570 w 2822"/>
                    <a:gd name="T3" fmla="*/ 1505 h 1670"/>
                    <a:gd name="T4" fmla="*/ 1143 w 2822"/>
                    <a:gd name="T5" fmla="*/ 1513 h 1670"/>
                    <a:gd name="T6" fmla="*/ 1558 w 2822"/>
                    <a:gd name="T7" fmla="*/ 1505 h 1670"/>
                    <a:gd name="T8" fmla="*/ 1842 w 2822"/>
                    <a:gd name="T9" fmla="*/ 1496 h 1670"/>
                    <a:gd name="T10" fmla="*/ 1985 w 2822"/>
                    <a:gd name="T11" fmla="*/ 1483 h 1670"/>
                    <a:gd name="T12" fmla="*/ 2225 w 2822"/>
                    <a:gd name="T13" fmla="*/ 1573 h 1670"/>
                    <a:gd name="T14" fmla="*/ 2315 w 2822"/>
                    <a:gd name="T15" fmla="*/ 1513 h 1670"/>
                    <a:gd name="T16" fmla="*/ 2496 w 2822"/>
                    <a:gd name="T17" fmla="*/ 1513 h 1670"/>
                    <a:gd name="T18" fmla="*/ 2556 w 2822"/>
                    <a:gd name="T19" fmla="*/ 1603 h 1670"/>
                    <a:gd name="T20" fmla="*/ 2822 w 2822"/>
                    <a:gd name="T21" fmla="*/ 1670 h 1670"/>
                    <a:gd name="T22" fmla="*/ 2822 w 2822"/>
                    <a:gd name="T23" fmla="*/ 1369 h 1670"/>
                    <a:gd name="T24" fmla="*/ 2785 w 2822"/>
                    <a:gd name="T25" fmla="*/ 1232 h 1670"/>
                    <a:gd name="T26" fmla="*/ 2813 w 2822"/>
                    <a:gd name="T27" fmla="*/ 957 h 1670"/>
                    <a:gd name="T28" fmla="*/ 2776 w 2822"/>
                    <a:gd name="T29" fmla="*/ 382 h 1670"/>
                    <a:gd name="T30" fmla="*/ 2646 w 2822"/>
                    <a:gd name="T31" fmla="*/ 226 h 1670"/>
                    <a:gd name="T32" fmla="*/ 2685 w 2822"/>
                    <a:gd name="T33" fmla="*/ 118 h 1670"/>
                    <a:gd name="T34" fmla="*/ 2674 w 2822"/>
                    <a:gd name="T35" fmla="*/ 0 h 1670"/>
                    <a:gd name="T36" fmla="*/ 2045 w 2822"/>
                    <a:gd name="T37" fmla="*/ 16 h 1670"/>
                    <a:gd name="T38" fmla="*/ 54 w 2822"/>
                    <a:gd name="T39" fmla="*/ 54 h 1670"/>
                    <a:gd name="T40" fmla="*/ 28 w 2822"/>
                    <a:gd name="T41" fmla="*/ 476 h 1670"/>
                    <a:gd name="T42" fmla="*/ 0 w 2822"/>
                    <a:gd name="T43" fmla="*/ 145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2"/>
                    <a:gd name="T67" fmla="*/ 0 h 1670"/>
                    <a:gd name="T68" fmla="*/ 2822 w 2822"/>
                    <a:gd name="T69" fmla="*/ 1670 h 16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AF9A7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1" name="Freeform 89"/>
                <p:cNvSpPr>
                  <a:spLocks/>
                </p:cNvSpPr>
                <p:nvPr/>
              </p:nvSpPr>
              <p:spPr bwMode="auto">
                <a:xfrm>
                  <a:off x="3759200" y="2773363"/>
                  <a:ext cx="998538" cy="446088"/>
                </a:xfrm>
                <a:custGeom>
                  <a:avLst/>
                  <a:gdLst>
                    <a:gd name="T0" fmla="*/ 35 w 3321"/>
                    <a:gd name="T1" fmla="*/ 0 h 1486"/>
                    <a:gd name="T2" fmla="*/ 0 w 3321"/>
                    <a:gd name="T3" fmla="*/ 1044 h 1486"/>
                    <a:gd name="T4" fmla="*/ 651 w 3321"/>
                    <a:gd name="T5" fmla="*/ 1058 h 1486"/>
                    <a:gd name="T6" fmla="*/ 769 w 3321"/>
                    <a:gd name="T7" fmla="*/ 1034 h 1486"/>
                    <a:gd name="T8" fmla="*/ 761 w 3321"/>
                    <a:gd name="T9" fmla="*/ 1152 h 1486"/>
                    <a:gd name="T10" fmla="*/ 775 w 3321"/>
                    <a:gd name="T11" fmla="*/ 1332 h 1486"/>
                    <a:gd name="T12" fmla="*/ 793 w 3321"/>
                    <a:gd name="T13" fmla="*/ 1486 h 1486"/>
                    <a:gd name="T14" fmla="*/ 2181 w 3321"/>
                    <a:gd name="T15" fmla="*/ 1486 h 1486"/>
                    <a:gd name="T16" fmla="*/ 2791 w 3321"/>
                    <a:gd name="T17" fmla="*/ 1454 h 1486"/>
                    <a:gd name="T18" fmla="*/ 2939 w 3321"/>
                    <a:gd name="T19" fmla="*/ 1436 h 1486"/>
                    <a:gd name="T20" fmla="*/ 3107 w 3321"/>
                    <a:gd name="T21" fmla="*/ 1432 h 1486"/>
                    <a:gd name="T22" fmla="*/ 3321 w 3321"/>
                    <a:gd name="T23" fmla="*/ 1424 h 1486"/>
                    <a:gd name="T24" fmla="*/ 3203 w 3321"/>
                    <a:gd name="T25" fmla="*/ 1190 h 1486"/>
                    <a:gd name="T26" fmla="*/ 3203 w 3321"/>
                    <a:gd name="T27" fmla="*/ 946 h 1486"/>
                    <a:gd name="T28" fmla="*/ 2937 w 3321"/>
                    <a:gd name="T29" fmla="*/ 414 h 1486"/>
                    <a:gd name="T30" fmla="*/ 2849 w 3321"/>
                    <a:gd name="T31" fmla="*/ 212 h 1486"/>
                    <a:gd name="T32" fmla="*/ 2587 w 3321"/>
                    <a:gd name="T33" fmla="*/ 146 h 1486"/>
                    <a:gd name="T34" fmla="*/ 2533 w 3321"/>
                    <a:gd name="T35" fmla="*/ 56 h 1486"/>
                    <a:gd name="T36" fmla="*/ 2348 w 3321"/>
                    <a:gd name="T37" fmla="*/ 58 h 1486"/>
                    <a:gd name="T38" fmla="*/ 2259 w 3321"/>
                    <a:gd name="T39" fmla="*/ 116 h 1486"/>
                    <a:gd name="T40" fmla="*/ 2017 w 3321"/>
                    <a:gd name="T41" fmla="*/ 24 h 1486"/>
                    <a:gd name="T42" fmla="*/ 1862 w 3321"/>
                    <a:gd name="T43" fmla="*/ 42 h 1486"/>
                    <a:gd name="T44" fmla="*/ 1587 w 3321"/>
                    <a:gd name="T45" fmla="*/ 50 h 1486"/>
                    <a:gd name="T46" fmla="*/ 1159 w 3321"/>
                    <a:gd name="T47" fmla="*/ 56 h 1486"/>
                    <a:gd name="T48" fmla="*/ 607 w 3321"/>
                    <a:gd name="T49" fmla="*/ 48 h 1486"/>
                    <a:gd name="T50" fmla="*/ 35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21"/>
                    <a:gd name="T79" fmla="*/ 0 h 1486"/>
                    <a:gd name="T80" fmla="*/ 3321 w 3321"/>
                    <a:gd name="T81" fmla="*/ 1486 h 14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C78DC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2" name="Freeform 90"/>
                <p:cNvSpPr>
                  <a:spLocks/>
                </p:cNvSpPr>
                <p:nvPr/>
              </p:nvSpPr>
              <p:spPr bwMode="auto">
                <a:xfrm>
                  <a:off x="3978275" y="3201988"/>
                  <a:ext cx="912813" cy="495300"/>
                </a:xfrm>
                <a:custGeom>
                  <a:avLst/>
                  <a:gdLst>
                    <a:gd name="T0" fmla="*/ 62 w 3036"/>
                    <a:gd name="T1" fmla="*/ 59 h 1646"/>
                    <a:gd name="T2" fmla="*/ 0 w 3036"/>
                    <a:gd name="T3" fmla="*/ 491 h 1646"/>
                    <a:gd name="T4" fmla="*/ 13 w 3036"/>
                    <a:gd name="T5" fmla="*/ 1641 h 1646"/>
                    <a:gd name="T6" fmla="*/ 1401 w 3036"/>
                    <a:gd name="T7" fmla="*/ 1646 h 1646"/>
                    <a:gd name="T8" fmla="*/ 2298 w 3036"/>
                    <a:gd name="T9" fmla="*/ 1572 h 1646"/>
                    <a:gd name="T10" fmla="*/ 3036 w 3036"/>
                    <a:gd name="T11" fmla="*/ 1509 h 1646"/>
                    <a:gd name="T12" fmla="*/ 3036 w 3036"/>
                    <a:gd name="T13" fmla="*/ 1326 h 1646"/>
                    <a:gd name="T14" fmla="*/ 3009 w 3036"/>
                    <a:gd name="T15" fmla="*/ 1043 h 1646"/>
                    <a:gd name="T16" fmla="*/ 3009 w 3036"/>
                    <a:gd name="T17" fmla="*/ 713 h 1646"/>
                    <a:gd name="T18" fmla="*/ 2987 w 3036"/>
                    <a:gd name="T19" fmla="*/ 461 h 1646"/>
                    <a:gd name="T20" fmla="*/ 2862 w 3036"/>
                    <a:gd name="T21" fmla="*/ 384 h 1646"/>
                    <a:gd name="T22" fmla="*/ 2807 w 3036"/>
                    <a:gd name="T23" fmla="*/ 221 h 1646"/>
                    <a:gd name="T24" fmla="*/ 2837 w 3036"/>
                    <a:gd name="T25" fmla="*/ 131 h 1646"/>
                    <a:gd name="T26" fmla="*/ 2734 w 3036"/>
                    <a:gd name="T27" fmla="*/ 73 h 1646"/>
                    <a:gd name="T28" fmla="*/ 2593 w 3036"/>
                    <a:gd name="T29" fmla="*/ 0 h 1646"/>
                    <a:gd name="T30" fmla="*/ 2392 w 3036"/>
                    <a:gd name="T31" fmla="*/ 2 h 1646"/>
                    <a:gd name="T32" fmla="*/ 2212 w 3036"/>
                    <a:gd name="T33" fmla="*/ 11 h 1646"/>
                    <a:gd name="T34" fmla="*/ 2062 w 3036"/>
                    <a:gd name="T35" fmla="*/ 27 h 1646"/>
                    <a:gd name="T36" fmla="*/ 1474 w 3036"/>
                    <a:gd name="T37" fmla="*/ 60 h 1646"/>
                    <a:gd name="T38" fmla="*/ 62 w 3036"/>
                    <a:gd name="T39" fmla="*/ 59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36"/>
                    <a:gd name="T61" fmla="*/ 0 h 1646"/>
                    <a:gd name="T62" fmla="*/ 3036 w 3036"/>
                    <a:gd name="T63" fmla="*/ 1646 h 16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C78DC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3" name="Freeform 94"/>
                <p:cNvSpPr>
                  <a:spLocks/>
                </p:cNvSpPr>
                <p:nvPr/>
              </p:nvSpPr>
              <p:spPr bwMode="auto">
                <a:xfrm>
                  <a:off x="4486275" y="1808163"/>
                  <a:ext cx="784225" cy="896938"/>
                </a:xfrm>
                <a:custGeom>
                  <a:avLst/>
                  <a:gdLst>
                    <a:gd name="T0" fmla="*/ 0 w 2604"/>
                    <a:gd name="T1" fmla="*/ 239 h 2977"/>
                    <a:gd name="T2" fmla="*/ 161 w 2604"/>
                    <a:gd name="T3" fmla="*/ 242 h 2977"/>
                    <a:gd name="T4" fmla="*/ 337 w 2604"/>
                    <a:gd name="T5" fmla="*/ 226 h 2977"/>
                    <a:gd name="T6" fmla="*/ 481 w 2604"/>
                    <a:gd name="T7" fmla="*/ 242 h 2977"/>
                    <a:gd name="T8" fmla="*/ 617 w 2604"/>
                    <a:gd name="T9" fmla="*/ 210 h 2977"/>
                    <a:gd name="T10" fmla="*/ 617 w 2604"/>
                    <a:gd name="T11" fmla="*/ 0 h 2977"/>
                    <a:gd name="T12" fmla="*/ 721 w 2604"/>
                    <a:gd name="T13" fmla="*/ 26 h 2977"/>
                    <a:gd name="T14" fmla="*/ 657 w 2604"/>
                    <a:gd name="T15" fmla="*/ 130 h 2977"/>
                    <a:gd name="T16" fmla="*/ 705 w 2604"/>
                    <a:gd name="T17" fmla="*/ 210 h 2977"/>
                    <a:gd name="T18" fmla="*/ 857 w 2604"/>
                    <a:gd name="T19" fmla="*/ 270 h 2977"/>
                    <a:gd name="T20" fmla="*/ 969 w 2604"/>
                    <a:gd name="T21" fmla="*/ 322 h 2977"/>
                    <a:gd name="T22" fmla="*/ 1187 w 2604"/>
                    <a:gd name="T23" fmla="*/ 360 h 2977"/>
                    <a:gd name="T24" fmla="*/ 1398 w 2604"/>
                    <a:gd name="T25" fmla="*/ 360 h 2977"/>
                    <a:gd name="T26" fmla="*/ 1488 w 2604"/>
                    <a:gd name="T27" fmla="*/ 300 h 2977"/>
                    <a:gd name="T28" fmla="*/ 1608 w 2604"/>
                    <a:gd name="T29" fmla="*/ 390 h 2977"/>
                    <a:gd name="T30" fmla="*/ 1788 w 2604"/>
                    <a:gd name="T31" fmla="*/ 420 h 2977"/>
                    <a:gd name="T32" fmla="*/ 1968 w 2604"/>
                    <a:gd name="T33" fmla="*/ 510 h 2977"/>
                    <a:gd name="T34" fmla="*/ 2148 w 2604"/>
                    <a:gd name="T35" fmla="*/ 450 h 2977"/>
                    <a:gd name="T36" fmla="*/ 2209 w 2604"/>
                    <a:gd name="T37" fmla="*/ 490 h 2977"/>
                    <a:gd name="T38" fmla="*/ 2358 w 2604"/>
                    <a:gd name="T39" fmla="*/ 480 h 2977"/>
                    <a:gd name="T40" fmla="*/ 2473 w 2604"/>
                    <a:gd name="T41" fmla="*/ 482 h 2977"/>
                    <a:gd name="T42" fmla="*/ 2604 w 2604"/>
                    <a:gd name="T43" fmla="*/ 476 h 2977"/>
                    <a:gd name="T44" fmla="*/ 2596 w 2604"/>
                    <a:gd name="T45" fmla="*/ 497 h 2977"/>
                    <a:gd name="T46" fmla="*/ 2257 w 2604"/>
                    <a:gd name="T47" fmla="*/ 714 h 2977"/>
                    <a:gd name="T48" fmla="*/ 2121 w 2604"/>
                    <a:gd name="T49" fmla="*/ 842 h 2977"/>
                    <a:gd name="T50" fmla="*/ 2058 w 2604"/>
                    <a:gd name="T51" fmla="*/ 990 h 2977"/>
                    <a:gd name="T52" fmla="*/ 1848 w 2604"/>
                    <a:gd name="T53" fmla="*/ 1140 h 2977"/>
                    <a:gd name="T54" fmla="*/ 1728 w 2604"/>
                    <a:gd name="T55" fmla="*/ 1290 h 2977"/>
                    <a:gd name="T56" fmla="*/ 1788 w 2604"/>
                    <a:gd name="T57" fmla="*/ 1470 h 2977"/>
                    <a:gd name="T58" fmla="*/ 1681 w 2604"/>
                    <a:gd name="T59" fmla="*/ 1618 h 2977"/>
                    <a:gd name="T60" fmla="*/ 1578 w 2604"/>
                    <a:gd name="T61" fmla="*/ 1740 h 2977"/>
                    <a:gd name="T62" fmla="*/ 1698 w 2604"/>
                    <a:gd name="T63" fmla="*/ 1890 h 2977"/>
                    <a:gd name="T64" fmla="*/ 1681 w 2604"/>
                    <a:gd name="T65" fmla="*/ 2106 h 2977"/>
                    <a:gd name="T66" fmla="*/ 1638 w 2604"/>
                    <a:gd name="T67" fmla="*/ 2220 h 2977"/>
                    <a:gd name="T68" fmla="*/ 1737 w 2604"/>
                    <a:gd name="T69" fmla="*/ 2266 h 2977"/>
                    <a:gd name="T70" fmla="*/ 1878 w 2604"/>
                    <a:gd name="T71" fmla="*/ 2250 h 2977"/>
                    <a:gd name="T72" fmla="*/ 2073 w 2604"/>
                    <a:gd name="T73" fmla="*/ 2426 h 2977"/>
                    <a:gd name="T74" fmla="*/ 2388 w 2604"/>
                    <a:gd name="T75" fmla="*/ 2640 h 2977"/>
                    <a:gd name="T76" fmla="*/ 2329 w 2604"/>
                    <a:gd name="T77" fmla="*/ 2794 h 2977"/>
                    <a:gd name="T78" fmla="*/ 394 w 2604"/>
                    <a:gd name="T79" fmla="*/ 2977 h 2977"/>
                    <a:gd name="T80" fmla="*/ 421 w 2604"/>
                    <a:gd name="T81" fmla="*/ 2701 h 2977"/>
                    <a:gd name="T82" fmla="*/ 385 w 2604"/>
                    <a:gd name="T83" fmla="*/ 2123 h 2977"/>
                    <a:gd name="T84" fmla="*/ 256 w 2604"/>
                    <a:gd name="T85" fmla="*/ 1969 h 2977"/>
                    <a:gd name="T86" fmla="*/ 294 w 2604"/>
                    <a:gd name="T87" fmla="*/ 1862 h 2977"/>
                    <a:gd name="T88" fmla="*/ 282 w 2604"/>
                    <a:gd name="T89" fmla="*/ 1741 h 2977"/>
                    <a:gd name="T90" fmla="*/ 229 w 2604"/>
                    <a:gd name="T91" fmla="*/ 1387 h 2977"/>
                    <a:gd name="T92" fmla="*/ 181 w 2604"/>
                    <a:gd name="T93" fmla="*/ 928 h 2977"/>
                    <a:gd name="T94" fmla="*/ 60 w 2604"/>
                    <a:gd name="T95" fmla="*/ 763 h 2977"/>
                    <a:gd name="T96" fmla="*/ 25 w 2604"/>
                    <a:gd name="T97" fmla="*/ 556 h 2977"/>
                    <a:gd name="T98" fmla="*/ 0 w 2604"/>
                    <a:gd name="T99" fmla="*/ 239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04"/>
                    <a:gd name="T151" fmla="*/ 0 h 2977"/>
                    <a:gd name="T152" fmla="*/ 2604 w 2604"/>
                    <a:gd name="T153" fmla="*/ 2977 h 29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4" name="Freeform 95"/>
                <p:cNvSpPr>
                  <a:spLocks/>
                </p:cNvSpPr>
                <p:nvPr/>
              </p:nvSpPr>
              <p:spPr bwMode="auto">
                <a:xfrm>
                  <a:off x="4962525" y="2132013"/>
                  <a:ext cx="661988" cy="652463"/>
                </a:xfrm>
                <a:custGeom>
                  <a:avLst/>
                  <a:gdLst>
                    <a:gd name="T0" fmla="*/ 267 w 2202"/>
                    <a:gd name="T1" fmla="*/ 70 h 2170"/>
                    <a:gd name="T2" fmla="*/ 150 w 2202"/>
                    <a:gd name="T3" fmla="*/ 216 h 2170"/>
                    <a:gd name="T4" fmla="*/ 209 w 2202"/>
                    <a:gd name="T5" fmla="*/ 400 h 2170"/>
                    <a:gd name="T6" fmla="*/ 102 w 2202"/>
                    <a:gd name="T7" fmla="*/ 544 h 2170"/>
                    <a:gd name="T8" fmla="*/ 0 w 2202"/>
                    <a:gd name="T9" fmla="*/ 667 h 2170"/>
                    <a:gd name="T10" fmla="*/ 119 w 2202"/>
                    <a:gd name="T11" fmla="*/ 820 h 2170"/>
                    <a:gd name="T12" fmla="*/ 102 w 2202"/>
                    <a:gd name="T13" fmla="*/ 1035 h 2170"/>
                    <a:gd name="T14" fmla="*/ 59 w 2202"/>
                    <a:gd name="T15" fmla="*/ 1146 h 2170"/>
                    <a:gd name="T16" fmla="*/ 158 w 2202"/>
                    <a:gd name="T17" fmla="*/ 1195 h 2170"/>
                    <a:gd name="T18" fmla="*/ 297 w 2202"/>
                    <a:gd name="T19" fmla="*/ 1177 h 2170"/>
                    <a:gd name="T20" fmla="*/ 501 w 2202"/>
                    <a:gd name="T21" fmla="*/ 1359 h 2170"/>
                    <a:gd name="T22" fmla="*/ 809 w 2202"/>
                    <a:gd name="T23" fmla="*/ 1567 h 2170"/>
                    <a:gd name="T24" fmla="*/ 750 w 2202"/>
                    <a:gd name="T25" fmla="*/ 1723 h 2170"/>
                    <a:gd name="T26" fmla="*/ 814 w 2202"/>
                    <a:gd name="T27" fmla="*/ 1802 h 2170"/>
                    <a:gd name="T28" fmla="*/ 814 w 2202"/>
                    <a:gd name="T29" fmla="*/ 1938 h 2170"/>
                    <a:gd name="T30" fmla="*/ 854 w 2202"/>
                    <a:gd name="T31" fmla="*/ 2066 h 2170"/>
                    <a:gd name="T32" fmla="*/ 982 w 2202"/>
                    <a:gd name="T33" fmla="*/ 2122 h 2170"/>
                    <a:gd name="T34" fmla="*/ 1078 w 2202"/>
                    <a:gd name="T35" fmla="*/ 2170 h 2170"/>
                    <a:gd name="T36" fmla="*/ 2112 w 2202"/>
                    <a:gd name="T37" fmla="*/ 2010 h 2170"/>
                    <a:gd name="T38" fmla="*/ 2112 w 2202"/>
                    <a:gd name="T39" fmla="*/ 1800 h 2170"/>
                    <a:gd name="T40" fmla="*/ 2022 w 2202"/>
                    <a:gd name="T41" fmla="*/ 1710 h 2170"/>
                    <a:gd name="T42" fmla="*/ 2006 w 2202"/>
                    <a:gd name="T43" fmla="*/ 1554 h 2170"/>
                    <a:gd name="T44" fmla="*/ 2022 w 2202"/>
                    <a:gd name="T45" fmla="*/ 1410 h 2170"/>
                    <a:gd name="T46" fmla="*/ 2052 w 2202"/>
                    <a:gd name="T47" fmla="*/ 1350 h 2170"/>
                    <a:gd name="T48" fmla="*/ 2022 w 2202"/>
                    <a:gd name="T49" fmla="*/ 1200 h 2170"/>
                    <a:gd name="T50" fmla="*/ 2052 w 2202"/>
                    <a:gd name="T51" fmla="*/ 1080 h 2170"/>
                    <a:gd name="T52" fmla="*/ 2052 w 2202"/>
                    <a:gd name="T53" fmla="*/ 990 h 2170"/>
                    <a:gd name="T54" fmla="*/ 2202 w 2202"/>
                    <a:gd name="T55" fmla="*/ 660 h 2170"/>
                    <a:gd name="T56" fmla="*/ 2172 w 2202"/>
                    <a:gd name="T57" fmla="*/ 570 h 2170"/>
                    <a:gd name="T58" fmla="*/ 2112 w 2202"/>
                    <a:gd name="T59" fmla="*/ 660 h 2170"/>
                    <a:gd name="T60" fmla="*/ 2052 w 2202"/>
                    <a:gd name="T61" fmla="*/ 750 h 2170"/>
                    <a:gd name="T62" fmla="*/ 2022 w 2202"/>
                    <a:gd name="T63" fmla="*/ 840 h 2170"/>
                    <a:gd name="T64" fmla="*/ 1872 w 2202"/>
                    <a:gd name="T65" fmla="*/ 1050 h 2170"/>
                    <a:gd name="T66" fmla="*/ 1872 w 2202"/>
                    <a:gd name="T67" fmla="*/ 930 h 2170"/>
                    <a:gd name="T68" fmla="*/ 1878 w 2202"/>
                    <a:gd name="T69" fmla="*/ 818 h 2170"/>
                    <a:gd name="T70" fmla="*/ 1942 w 2202"/>
                    <a:gd name="T71" fmla="*/ 714 h 2170"/>
                    <a:gd name="T72" fmla="*/ 1932 w 2202"/>
                    <a:gd name="T73" fmla="*/ 570 h 2170"/>
                    <a:gd name="T74" fmla="*/ 1842 w 2202"/>
                    <a:gd name="T75" fmla="*/ 480 h 2170"/>
                    <a:gd name="T76" fmla="*/ 1838 w 2202"/>
                    <a:gd name="T77" fmla="*/ 418 h 2170"/>
                    <a:gd name="T78" fmla="*/ 1692 w 2202"/>
                    <a:gd name="T79" fmla="*/ 300 h 2170"/>
                    <a:gd name="T80" fmla="*/ 1512 w 2202"/>
                    <a:gd name="T81" fmla="*/ 330 h 2170"/>
                    <a:gd name="T82" fmla="*/ 1482 w 2202"/>
                    <a:gd name="T83" fmla="*/ 270 h 2170"/>
                    <a:gd name="T84" fmla="*/ 1374 w 2202"/>
                    <a:gd name="T85" fmla="*/ 274 h 2170"/>
                    <a:gd name="T86" fmla="*/ 1230 w 2202"/>
                    <a:gd name="T87" fmla="*/ 266 h 2170"/>
                    <a:gd name="T88" fmla="*/ 1062 w 2202"/>
                    <a:gd name="T89" fmla="*/ 270 h 2170"/>
                    <a:gd name="T90" fmla="*/ 974 w 2202"/>
                    <a:gd name="T91" fmla="*/ 202 h 2170"/>
                    <a:gd name="T92" fmla="*/ 912 w 2202"/>
                    <a:gd name="T93" fmla="*/ 120 h 2170"/>
                    <a:gd name="T94" fmla="*/ 672 w 2202"/>
                    <a:gd name="T95" fmla="*/ 120 h 2170"/>
                    <a:gd name="T96" fmla="*/ 642 w 2202"/>
                    <a:gd name="T97" fmla="*/ 0 h 2170"/>
                    <a:gd name="T98" fmla="*/ 372 w 2202"/>
                    <a:gd name="T99" fmla="*/ 120 h 2170"/>
                    <a:gd name="T100" fmla="*/ 267 w 2202"/>
                    <a:gd name="T101" fmla="*/ 70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02"/>
                    <a:gd name="T154" fmla="*/ 0 h 2170"/>
                    <a:gd name="T155" fmla="*/ 2202 w 2202"/>
                    <a:gd name="T156" fmla="*/ 2170 h 21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5" name="Freeform 96"/>
                <p:cNvSpPr>
                  <a:spLocks/>
                </p:cNvSpPr>
                <p:nvPr/>
              </p:nvSpPr>
              <p:spPr bwMode="auto">
                <a:xfrm>
                  <a:off x="4606925" y="2649538"/>
                  <a:ext cx="747713" cy="481013"/>
                </a:xfrm>
                <a:custGeom>
                  <a:avLst/>
                  <a:gdLst>
                    <a:gd name="T0" fmla="*/ 0 w 2485"/>
                    <a:gd name="T1" fmla="*/ 183 h 1601"/>
                    <a:gd name="T2" fmla="*/ 1935 w 2485"/>
                    <a:gd name="T3" fmla="*/ 0 h 1601"/>
                    <a:gd name="T4" fmla="*/ 1996 w 2485"/>
                    <a:gd name="T5" fmla="*/ 75 h 1601"/>
                    <a:gd name="T6" fmla="*/ 1998 w 2485"/>
                    <a:gd name="T7" fmla="*/ 212 h 1601"/>
                    <a:gd name="T8" fmla="*/ 2037 w 2485"/>
                    <a:gd name="T9" fmla="*/ 344 h 1601"/>
                    <a:gd name="T10" fmla="*/ 2155 w 2485"/>
                    <a:gd name="T11" fmla="*/ 393 h 1601"/>
                    <a:gd name="T12" fmla="*/ 2257 w 2485"/>
                    <a:gd name="T13" fmla="*/ 447 h 1601"/>
                    <a:gd name="T14" fmla="*/ 2357 w 2485"/>
                    <a:gd name="T15" fmla="*/ 575 h 1601"/>
                    <a:gd name="T16" fmla="*/ 2445 w 2485"/>
                    <a:gd name="T17" fmla="*/ 671 h 1601"/>
                    <a:gd name="T18" fmla="*/ 2485 w 2485"/>
                    <a:gd name="T19" fmla="*/ 815 h 1601"/>
                    <a:gd name="T20" fmla="*/ 2377 w 2485"/>
                    <a:gd name="T21" fmla="*/ 939 h 1601"/>
                    <a:gd name="T22" fmla="*/ 2245 w 2485"/>
                    <a:gd name="T23" fmla="*/ 999 h 1601"/>
                    <a:gd name="T24" fmla="*/ 2107 w 2485"/>
                    <a:gd name="T25" fmla="*/ 999 h 1601"/>
                    <a:gd name="T26" fmla="*/ 2197 w 2485"/>
                    <a:gd name="T27" fmla="*/ 1149 h 1601"/>
                    <a:gd name="T28" fmla="*/ 2149 w 2485"/>
                    <a:gd name="T29" fmla="*/ 1311 h 1601"/>
                    <a:gd name="T30" fmla="*/ 2077 w 2485"/>
                    <a:gd name="T31" fmla="*/ 1449 h 1601"/>
                    <a:gd name="T32" fmla="*/ 2045 w 2485"/>
                    <a:gd name="T33" fmla="*/ 1559 h 1601"/>
                    <a:gd name="T34" fmla="*/ 1897 w 2485"/>
                    <a:gd name="T35" fmla="*/ 1449 h 1601"/>
                    <a:gd name="T36" fmla="*/ 1461 w 2485"/>
                    <a:gd name="T37" fmla="*/ 1527 h 1601"/>
                    <a:gd name="T38" fmla="*/ 1029 w 2485"/>
                    <a:gd name="T39" fmla="*/ 1567 h 1601"/>
                    <a:gd name="T40" fmla="*/ 384 w 2485"/>
                    <a:gd name="T41" fmla="*/ 1601 h 1601"/>
                    <a:gd name="T42" fmla="*/ 384 w 2485"/>
                    <a:gd name="T43" fmla="*/ 1355 h 1601"/>
                    <a:gd name="T44" fmla="*/ 120 w 2485"/>
                    <a:gd name="T45" fmla="*/ 827 h 1601"/>
                    <a:gd name="T46" fmla="*/ 33 w 2485"/>
                    <a:gd name="T47" fmla="*/ 620 h 1601"/>
                    <a:gd name="T48" fmla="*/ 34 w 2485"/>
                    <a:gd name="T49" fmla="*/ 312 h 1601"/>
                    <a:gd name="T50" fmla="*/ 0 w 2485"/>
                    <a:gd name="T51" fmla="*/ 183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85"/>
                    <a:gd name="T79" fmla="*/ 0 h 1601"/>
                    <a:gd name="T80" fmla="*/ 2485 w 2485"/>
                    <a:gd name="T81" fmla="*/ 1601 h 16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C78DC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6" name="Freeform 97"/>
                <p:cNvSpPr>
                  <a:spLocks/>
                </p:cNvSpPr>
                <p:nvPr/>
              </p:nvSpPr>
              <p:spPr bwMode="auto">
                <a:xfrm>
                  <a:off x="4722813" y="3086100"/>
                  <a:ext cx="842963" cy="663575"/>
                </a:xfrm>
                <a:custGeom>
                  <a:avLst/>
                  <a:gdLst>
                    <a:gd name="T0" fmla="*/ 0 w 2800"/>
                    <a:gd name="T1" fmla="*/ 152 h 2206"/>
                    <a:gd name="T2" fmla="*/ 118 w 2800"/>
                    <a:gd name="T3" fmla="*/ 387 h 2206"/>
                    <a:gd name="T4" fmla="*/ 247 w 2800"/>
                    <a:gd name="T5" fmla="*/ 452 h 2206"/>
                    <a:gd name="T6" fmla="*/ 363 w 2800"/>
                    <a:gd name="T7" fmla="*/ 518 h 2206"/>
                    <a:gd name="T8" fmla="*/ 333 w 2800"/>
                    <a:gd name="T9" fmla="*/ 608 h 2206"/>
                    <a:gd name="T10" fmla="*/ 388 w 2800"/>
                    <a:gd name="T11" fmla="*/ 771 h 2206"/>
                    <a:gd name="T12" fmla="*/ 513 w 2800"/>
                    <a:gd name="T13" fmla="*/ 845 h 2206"/>
                    <a:gd name="T14" fmla="*/ 535 w 2800"/>
                    <a:gd name="T15" fmla="*/ 1115 h 2206"/>
                    <a:gd name="T16" fmla="*/ 535 w 2800"/>
                    <a:gd name="T17" fmla="*/ 1431 h 2206"/>
                    <a:gd name="T18" fmla="*/ 562 w 2800"/>
                    <a:gd name="T19" fmla="*/ 1710 h 2206"/>
                    <a:gd name="T20" fmla="*/ 562 w 2800"/>
                    <a:gd name="T21" fmla="*/ 1895 h 2206"/>
                    <a:gd name="T22" fmla="*/ 618 w 2800"/>
                    <a:gd name="T23" fmla="*/ 2034 h 2206"/>
                    <a:gd name="T24" fmla="*/ 645 w 2800"/>
                    <a:gd name="T25" fmla="*/ 2160 h 2206"/>
                    <a:gd name="T26" fmla="*/ 1769 w 2800"/>
                    <a:gd name="T27" fmla="*/ 2014 h 2206"/>
                    <a:gd name="T28" fmla="*/ 2073 w 2800"/>
                    <a:gd name="T29" fmla="*/ 1982 h 2206"/>
                    <a:gd name="T30" fmla="*/ 2383 w 2800"/>
                    <a:gd name="T31" fmla="*/ 1920 h 2206"/>
                    <a:gd name="T32" fmla="*/ 2443 w 2800"/>
                    <a:gd name="T33" fmla="*/ 1980 h 2206"/>
                    <a:gd name="T34" fmla="*/ 2353 w 2800"/>
                    <a:gd name="T35" fmla="*/ 2100 h 2206"/>
                    <a:gd name="T36" fmla="*/ 2413 w 2800"/>
                    <a:gd name="T37" fmla="*/ 2160 h 2206"/>
                    <a:gd name="T38" fmla="*/ 2520 w 2800"/>
                    <a:gd name="T39" fmla="*/ 2206 h 2206"/>
                    <a:gd name="T40" fmla="*/ 2623 w 2800"/>
                    <a:gd name="T41" fmla="*/ 2160 h 2206"/>
                    <a:gd name="T42" fmla="*/ 2653 w 2800"/>
                    <a:gd name="T43" fmla="*/ 2100 h 2206"/>
                    <a:gd name="T44" fmla="*/ 2623 w 2800"/>
                    <a:gd name="T45" fmla="*/ 2010 h 2206"/>
                    <a:gd name="T46" fmla="*/ 2672 w 2800"/>
                    <a:gd name="T47" fmla="*/ 1918 h 2206"/>
                    <a:gd name="T48" fmla="*/ 2713 w 2800"/>
                    <a:gd name="T49" fmla="*/ 1830 h 2206"/>
                    <a:gd name="T50" fmla="*/ 2800 w 2800"/>
                    <a:gd name="T51" fmla="*/ 1790 h 2206"/>
                    <a:gd name="T52" fmla="*/ 2792 w 2800"/>
                    <a:gd name="T53" fmla="*/ 1710 h 2206"/>
                    <a:gd name="T54" fmla="*/ 2784 w 2800"/>
                    <a:gd name="T55" fmla="*/ 1614 h 2206"/>
                    <a:gd name="T56" fmla="*/ 2683 w 2800"/>
                    <a:gd name="T57" fmla="*/ 1560 h 2206"/>
                    <a:gd name="T58" fmla="*/ 2593 w 2800"/>
                    <a:gd name="T59" fmla="*/ 1440 h 2206"/>
                    <a:gd name="T60" fmla="*/ 2563 w 2800"/>
                    <a:gd name="T61" fmla="*/ 1290 h 2206"/>
                    <a:gd name="T62" fmla="*/ 2413 w 2800"/>
                    <a:gd name="T63" fmla="*/ 1170 h 2206"/>
                    <a:gd name="T64" fmla="*/ 2293 w 2800"/>
                    <a:gd name="T65" fmla="*/ 1110 h 2206"/>
                    <a:gd name="T66" fmla="*/ 2203 w 2800"/>
                    <a:gd name="T67" fmla="*/ 989 h 2206"/>
                    <a:gd name="T68" fmla="*/ 2248 w 2800"/>
                    <a:gd name="T69" fmla="*/ 878 h 2206"/>
                    <a:gd name="T70" fmla="*/ 2263 w 2800"/>
                    <a:gd name="T71" fmla="*/ 749 h 2206"/>
                    <a:gd name="T72" fmla="*/ 2184 w 2800"/>
                    <a:gd name="T73" fmla="*/ 702 h 2206"/>
                    <a:gd name="T74" fmla="*/ 2089 w 2800"/>
                    <a:gd name="T75" fmla="*/ 678 h 2206"/>
                    <a:gd name="T76" fmla="*/ 1994 w 2800"/>
                    <a:gd name="T77" fmla="*/ 599 h 2206"/>
                    <a:gd name="T78" fmla="*/ 1874 w 2800"/>
                    <a:gd name="T79" fmla="*/ 449 h 2206"/>
                    <a:gd name="T80" fmla="*/ 1777 w 2800"/>
                    <a:gd name="T81" fmla="*/ 390 h 2206"/>
                    <a:gd name="T82" fmla="*/ 1694 w 2800"/>
                    <a:gd name="T83" fmla="*/ 269 h 2206"/>
                    <a:gd name="T84" fmla="*/ 1659 w 2800"/>
                    <a:gd name="T85" fmla="*/ 110 h 2206"/>
                    <a:gd name="T86" fmla="*/ 1511 w 2800"/>
                    <a:gd name="T87" fmla="*/ 0 h 2206"/>
                    <a:gd name="T88" fmla="*/ 1373 w 2800"/>
                    <a:gd name="T89" fmla="*/ 23 h 2206"/>
                    <a:gd name="T90" fmla="*/ 1055 w 2800"/>
                    <a:gd name="T91" fmla="*/ 80 h 2206"/>
                    <a:gd name="T92" fmla="*/ 643 w 2800"/>
                    <a:gd name="T93" fmla="*/ 117 h 2206"/>
                    <a:gd name="T94" fmla="*/ 306 w 2800"/>
                    <a:gd name="T95" fmla="*/ 135 h 2206"/>
                    <a:gd name="T96" fmla="*/ 0 w 2800"/>
                    <a:gd name="T97" fmla="*/ 152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0"/>
                    <a:gd name="T148" fmla="*/ 0 h 2206"/>
                    <a:gd name="T149" fmla="*/ 2800 w 2800"/>
                    <a:gd name="T150" fmla="*/ 2206 h 22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C78DC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7" name="Freeform 100"/>
                <p:cNvSpPr>
                  <a:spLocks/>
                </p:cNvSpPr>
                <p:nvPr/>
              </p:nvSpPr>
              <p:spPr bwMode="auto">
                <a:xfrm>
                  <a:off x="5222875" y="2736850"/>
                  <a:ext cx="493713" cy="817563"/>
                </a:xfrm>
                <a:custGeom>
                  <a:avLst/>
                  <a:gdLst>
                    <a:gd name="T0" fmla="*/ 213 w 1641"/>
                    <a:gd name="T1" fmla="*/ 160 h 2721"/>
                    <a:gd name="T2" fmla="*/ 298 w 1641"/>
                    <a:gd name="T3" fmla="*/ 274 h 2721"/>
                    <a:gd name="T4" fmla="*/ 399 w 1641"/>
                    <a:gd name="T5" fmla="*/ 384 h 2721"/>
                    <a:gd name="T6" fmla="*/ 438 w 1641"/>
                    <a:gd name="T7" fmla="*/ 529 h 2721"/>
                    <a:gd name="T8" fmla="*/ 333 w 1641"/>
                    <a:gd name="T9" fmla="*/ 652 h 2721"/>
                    <a:gd name="T10" fmla="*/ 201 w 1641"/>
                    <a:gd name="T11" fmla="*/ 712 h 2721"/>
                    <a:gd name="T12" fmla="*/ 61 w 1641"/>
                    <a:gd name="T13" fmla="*/ 711 h 2721"/>
                    <a:gd name="T14" fmla="*/ 150 w 1641"/>
                    <a:gd name="T15" fmla="*/ 864 h 2721"/>
                    <a:gd name="T16" fmla="*/ 105 w 1641"/>
                    <a:gd name="T17" fmla="*/ 1020 h 2721"/>
                    <a:gd name="T18" fmla="*/ 31 w 1641"/>
                    <a:gd name="T19" fmla="*/ 1162 h 2721"/>
                    <a:gd name="T20" fmla="*/ 0 w 1641"/>
                    <a:gd name="T21" fmla="*/ 1270 h 2721"/>
                    <a:gd name="T22" fmla="*/ 34 w 1641"/>
                    <a:gd name="T23" fmla="*/ 1428 h 2721"/>
                    <a:gd name="T24" fmla="*/ 120 w 1641"/>
                    <a:gd name="T25" fmla="*/ 1550 h 2721"/>
                    <a:gd name="T26" fmla="*/ 216 w 1641"/>
                    <a:gd name="T27" fmla="*/ 1611 h 2721"/>
                    <a:gd name="T28" fmla="*/ 333 w 1641"/>
                    <a:gd name="T29" fmla="*/ 1757 h 2721"/>
                    <a:gd name="T30" fmla="*/ 433 w 1641"/>
                    <a:gd name="T31" fmla="*/ 1839 h 2721"/>
                    <a:gd name="T32" fmla="*/ 529 w 1641"/>
                    <a:gd name="T33" fmla="*/ 1863 h 2721"/>
                    <a:gd name="T34" fmla="*/ 605 w 1641"/>
                    <a:gd name="T35" fmla="*/ 1910 h 2721"/>
                    <a:gd name="T36" fmla="*/ 587 w 1641"/>
                    <a:gd name="T37" fmla="*/ 2045 h 2721"/>
                    <a:gd name="T38" fmla="*/ 543 w 1641"/>
                    <a:gd name="T39" fmla="*/ 2153 h 2721"/>
                    <a:gd name="T40" fmla="*/ 636 w 1641"/>
                    <a:gd name="T41" fmla="*/ 2270 h 2721"/>
                    <a:gd name="T42" fmla="*/ 756 w 1641"/>
                    <a:gd name="T43" fmla="*/ 2331 h 2721"/>
                    <a:gd name="T44" fmla="*/ 906 w 1641"/>
                    <a:gd name="T45" fmla="*/ 2451 h 2721"/>
                    <a:gd name="T46" fmla="*/ 933 w 1641"/>
                    <a:gd name="T47" fmla="*/ 2597 h 2721"/>
                    <a:gd name="T48" fmla="*/ 1023 w 1641"/>
                    <a:gd name="T49" fmla="*/ 2720 h 2721"/>
                    <a:gd name="T50" fmla="*/ 1022 w 1641"/>
                    <a:gd name="T51" fmla="*/ 2721 h 2721"/>
                    <a:gd name="T52" fmla="*/ 1161 w 1641"/>
                    <a:gd name="T53" fmla="*/ 2664 h 2721"/>
                    <a:gd name="T54" fmla="*/ 1238 w 1641"/>
                    <a:gd name="T55" fmla="*/ 2631 h 2721"/>
                    <a:gd name="T56" fmla="*/ 1341 w 1641"/>
                    <a:gd name="T57" fmla="*/ 2574 h 2721"/>
                    <a:gd name="T58" fmla="*/ 1431 w 1641"/>
                    <a:gd name="T59" fmla="*/ 2514 h 2721"/>
                    <a:gd name="T60" fmla="*/ 1502 w 1641"/>
                    <a:gd name="T61" fmla="*/ 2431 h 2721"/>
                    <a:gd name="T62" fmla="*/ 1496 w 1641"/>
                    <a:gd name="T63" fmla="*/ 2330 h 2721"/>
                    <a:gd name="T64" fmla="*/ 1502 w 1641"/>
                    <a:gd name="T65" fmla="*/ 2127 h 2721"/>
                    <a:gd name="T66" fmla="*/ 1611 w 1641"/>
                    <a:gd name="T67" fmla="*/ 1854 h 2721"/>
                    <a:gd name="T68" fmla="*/ 1582 w 1641"/>
                    <a:gd name="T69" fmla="*/ 1671 h 2721"/>
                    <a:gd name="T70" fmla="*/ 1550 w 1641"/>
                    <a:gd name="T71" fmla="*/ 1471 h 2721"/>
                    <a:gd name="T72" fmla="*/ 1641 w 1641"/>
                    <a:gd name="T73" fmla="*/ 1314 h 2721"/>
                    <a:gd name="T74" fmla="*/ 1582 w 1641"/>
                    <a:gd name="T75" fmla="*/ 1104 h 2721"/>
                    <a:gd name="T76" fmla="*/ 1574 w 1641"/>
                    <a:gd name="T77" fmla="*/ 928 h 2721"/>
                    <a:gd name="T78" fmla="*/ 1502 w 1641"/>
                    <a:gd name="T79" fmla="*/ 744 h 2721"/>
                    <a:gd name="T80" fmla="*/ 1438 w 1641"/>
                    <a:gd name="T81" fmla="*/ 544 h 2721"/>
                    <a:gd name="T82" fmla="*/ 1431 w 1641"/>
                    <a:gd name="T83" fmla="*/ 354 h 2721"/>
                    <a:gd name="T84" fmla="*/ 1311 w 1641"/>
                    <a:gd name="T85" fmla="*/ 234 h 2721"/>
                    <a:gd name="T86" fmla="*/ 1246 w 1641"/>
                    <a:gd name="T87" fmla="*/ 0 h 2721"/>
                    <a:gd name="T88" fmla="*/ 213 w 1641"/>
                    <a:gd name="T89" fmla="*/ 16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1"/>
                    <a:gd name="T136" fmla="*/ 0 h 2721"/>
                    <a:gd name="T137" fmla="*/ 1641 w 1641"/>
                    <a:gd name="T138" fmla="*/ 2721 h 27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8" name="Freeform 101"/>
                <p:cNvSpPr>
                  <a:spLocks/>
                </p:cNvSpPr>
                <p:nvPr/>
              </p:nvSpPr>
              <p:spPr bwMode="auto">
                <a:xfrm>
                  <a:off x="5653088" y="2763838"/>
                  <a:ext cx="377825" cy="674688"/>
                </a:xfrm>
                <a:custGeom>
                  <a:avLst/>
                  <a:gdLst>
                    <a:gd name="T0" fmla="*/ 0 w 1255"/>
                    <a:gd name="T1" fmla="*/ 260 h 2237"/>
                    <a:gd name="T2" fmla="*/ 9 w 1255"/>
                    <a:gd name="T3" fmla="*/ 452 h 2237"/>
                    <a:gd name="T4" fmla="*/ 70 w 1255"/>
                    <a:gd name="T5" fmla="*/ 645 h 2237"/>
                    <a:gd name="T6" fmla="*/ 144 w 1255"/>
                    <a:gd name="T7" fmla="*/ 833 h 2237"/>
                    <a:gd name="T8" fmla="*/ 151 w 1255"/>
                    <a:gd name="T9" fmla="*/ 1011 h 2237"/>
                    <a:gd name="T10" fmla="*/ 211 w 1255"/>
                    <a:gd name="T11" fmla="*/ 1217 h 2237"/>
                    <a:gd name="T12" fmla="*/ 120 w 1255"/>
                    <a:gd name="T13" fmla="*/ 1379 h 2237"/>
                    <a:gd name="T14" fmla="*/ 181 w 1255"/>
                    <a:gd name="T15" fmla="*/ 1763 h 2237"/>
                    <a:gd name="T16" fmla="*/ 73 w 1255"/>
                    <a:gd name="T17" fmla="*/ 2033 h 2237"/>
                    <a:gd name="T18" fmla="*/ 64 w 1255"/>
                    <a:gd name="T19" fmla="*/ 2237 h 2237"/>
                    <a:gd name="T20" fmla="*/ 176 w 1255"/>
                    <a:gd name="T21" fmla="*/ 2178 h 2237"/>
                    <a:gd name="T22" fmla="*/ 256 w 1255"/>
                    <a:gd name="T23" fmla="*/ 2101 h 2237"/>
                    <a:gd name="T24" fmla="*/ 360 w 1255"/>
                    <a:gd name="T25" fmla="*/ 2170 h 2237"/>
                    <a:gd name="T26" fmla="*/ 466 w 1255"/>
                    <a:gd name="T27" fmla="*/ 2071 h 2237"/>
                    <a:gd name="T28" fmla="*/ 586 w 1255"/>
                    <a:gd name="T29" fmla="*/ 2011 h 2237"/>
                    <a:gd name="T30" fmla="*/ 631 w 1255"/>
                    <a:gd name="T31" fmla="*/ 1913 h 2237"/>
                    <a:gd name="T32" fmla="*/ 766 w 1255"/>
                    <a:gd name="T33" fmla="*/ 1951 h 2237"/>
                    <a:gd name="T34" fmla="*/ 855 w 1255"/>
                    <a:gd name="T35" fmla="*/ 1833 h 2237"/>
                    <a:gd name="T36" fmla="*/ 951 w 1255"/>
                    <a:gd name="T37" fmla="*/ 1689 h 2237"/>
                    <a:gd name="T38" fmla="*/ 951 w 1255"/>
                    <a:gd name="T39" fmla="*/ 1577 h 2237"/>
                    <a:gd name="T40" fmla="*/ 1071 w 1255"/>
                    <a:gd name="T41" fmla="*/ 1505 h 2237"/>
                    <a:gd name="T42" fmla="*/ 1255 w 1255"/>
                    <a:gd name="T43" fmla="*/ 1473 h 2237"/>
                    <a:gd name="T44" fmla="*/ 1215 w 1255"/>
                    <a:gd name="T45" fmla="*/ 1369 h 2237"/>
                    <a:gd name="T46" fmla="*/ 1246 w 1255"/>
                    <a:gd name="T47" fmla="*/ 1231 h 2237"/>
                    <a:gd name="T48" fmla="*/ 1215 w 1255"/>
                    <a:gd name="T49" fmla="*/ 1025 h 2237"/>
                    <a:gd name="T50" fmla="*/ 1143 w 1255"/>
                    <a:gd name="T51" fmla="*/ 841 h 2237"/>
                    <a:gd name="T52" fmla="*/ 1126 w 1255"/>
                    <a:gd name="T53" fmla="*/ 570 h 2237"/>
                    <a:gd name="T54" fmla="*/ 1079 w 1255"/>
                    <a:gd name="T55" fmla="*/ 473 h 2237"/>
                    <a:gd name="T56" fmla="*/ 1039 w 1255"/>
                    <a:gd name="T57" fmla="*/ 361 h 2237"/>
                    <a:gd name="T58" fmla="*/ 1007 w 1255"/>
                    <a:gd name="T59" fmla="*/ 273 h 2237"/>
                    <a:gd name="T60" fmla="*/ 1039 w 1255"/>
                    <a:gd name="T61" fmla="*/ 193 h 2237"/>
                    <a:gd name="T62" fmla="*/ 976 w 1255"/>
                    <a:gd name="T63" fmla="*/ 60 h 2237"/>
                    <a:gd name="T64" fmla="*/ 886 w 1255"/>
                    <a:gd name="T65" fmla="*/ 0 h 2237"/>
                    <a:gd name="T66" fmla="*/ 663 w 1255"/>
                    <a:gd name="T67" fmla="*/ 41 h 2237"/>
                    <a:gd name="T68" fmla="*/ 423 w 1255"/>
                    <a:gd name="T69" fmla="*/ 89 h 2237"/>
                    <a:gd name="T70" fmla="*/ 256 w 1255"/>
                    <a:gd name="T71" fmla="*/ 114 h 2237"/>
                    <a:gd name="T72" fmla="*/ 127 w 1255"/>
                    <a:gd name="T73" fmla="*/ 185 h 2237"/>
                    <a:gd name="T74" fmla="*/ 0 w 1255"/>
                    <a:gd name="T75" fmla="*/ 260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5"/>
                    <a:gd name="T115" fmla="*/ 0 h 2237"/>
                    <a:gd name="T116" fmla="*/ 1255 w 1255"/>
                    <a:gd name="T117" fmla="*/ 2237 h 2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29" name="Freeform 126"/>
                <p:cNvSpPr>
                  <a:spLocks/>
                </p:cNvSpPr>
                <p:nvPr/>
              </p:nvSpPr>
              <p:spPr bwMode="auto">
                <a:xfrm>
                  <a:off x="5237163" y="1998663"/>
                  <a:ext cx="657225" cy="304800"/>
                </a:xfrm>
                <a:custGeom>
                  <a:avLst/>
                  <a:gdLst>
                    <a:gd name="T0" fmla="*/ 0 w 2182"/>
                    <a:gd name="T1" fmla="*/ 557 h 1010"/>
                    <a:gd name="T2" fmla="*/ 148 w 2182"/>
                    <a:gd name="T3" fmla="*/ 482 h 1010"/>
                    <a:gd name="T4" fmla="*/ 310 w 2182"/>
                    <a:gd name="T5" fmla="*/ 350 h 1010"/>
                    <a:gd name="T6" fmla="*/ 406 w 2182"/>
                    <a:gd name="T7" fmla="*/ 248 h 1010"/>
                    <a:gd name="T8" fmla="*/ 549 w 2182"/>
                    <a:gd name="T9" fmla="*/ 90 h 1010"/>
                    <a:gd name="T10" fmla="*/ 776 w 2182"/>
                    <a:gd name="T11" fmla="*/ 0 h 1010"/>
                    <a:gd name="T12" fmla="*/ 778 w 2182"/>
                    <a:gd name="T13" fmla="*/ 104 h 1010"/>
                    <a:gd name="T14" fmla="*/ 694 w 2182"/>
                    <a:gd name="T15" fmla="*/ 158 h 1010"/>
                    <a:gd name="T16" fmla="*/ 598 w 2182"/>
                    <a:gd name="T17" fmla="*/ 206 h 1010"/>
                    <a:gd name="T18" fmla="*/ 634 w 2182"/>
                    <a:gd name="T19" fmla="*/ 272 h 1010"/>
                    <a:gd name="T20" fmla="*/ 616 w 2182"/>
                    <a:gd name="T21" fmla="*/ 290 h 1010"/>
                    <a:gd name="T22" fmla="*/ 640 w 2182"/>
                    <a:gd name="T23" fmla="*/ 363 h 1010"/>
                    <a:gd name="T24" fmla="*/ 742 w 2182"/>
                    <a:gd name="T25" fmla="*/ 302 h 1010"/>
                    <a:gd name="T26" fmla="*/ 844 w 2182"/>
                    <a:gd name="T27" fmla="*/ 297 h 1010"/>
                    <a:gd name="T28" fmla="*/ 1003 w 2182"/>
                    <a:gd name="T29" fmla="*/ 408 h 1010"/>
                    <a:gd name="T30" fmla="*/ 1120 w 2182"/>
                    <a:gd name="T31" fmla="*/ 404 h 1010"/>
                    <a:gd name="T32" fmla="*/ 1229 w 2182"/>
                    <a:gd name="T33" fmla="*/ 453 h 1010"/>
                    <a:gd name="T34" fmla="*/ 1312 w 2182"/>
                    <a:gd name="T35" fmla="*/ 410 h 1010"/>
                    <a:gd name="T36" fmla="*/ 1366 w 2182"/>
                    <a:gd name="T37" fmla="*/ 362 h 1010"/>
                    <a:gd name="T38" fmla="*/ 1486 w 2182"/>
                    <a:gd name="T39" fmla="*/ 278 h 1010"/>
                    <a:gd name="T40" fmla="*/ 1638 w 2182"/>
                    <a:gd name="T41" fmla="*/ 227 h 1010"/>
                    <a:gd name="T42" fmla="*/ 1726 w 2182"/>
                    <a:gd name="T43" fmla="*/ 188 h 1010"/>
                    <a:gd name="T44" fmla="*/ 1768 w 2182"/>
                    <a:gd name="T45" fmla="*/ 278 h 1010"/>
                    <a:gd name="T46" fmla="*/ 1819 w 2182"/>
                    <a:gd name="T47" fmla="*/ 363 h 1010"/>
                    <a:gd name="T48" fmla="*/ 1930 w 2182"/>
                    <a:gd name="T49" fmla="*/ 356 h 1010"/>
                    <a:gd name="T50" fmla="*/ 2014 w 2182"/>
                    <a:gd name="T51" fmla="*/ 308 h 1010"/>
                    <a:gd name="T52" fmla="*/ 2140 w 2182"/>
                    <a:gd name="T53" fmla="*/ 326 h 1010"/>
                    <a:gd name="T54" fmla="*/ 2182 w 2182"/>
                    <a:gd name="T55" fmla="*/ 408 h 1010"/>
                    <a:gd name="T56" fmla="*/ 2182 w 2182"/>
                    <a:gd name="T57" fmla="*/ 499 h 1010"/>
                    <a:gd name="T58" fmla="*/ 2128 w 2182"/>
                    <a:gd name="T59" fmla="*/ 464 h 1010"/>
                    <a:gd name="T60" fmla="*/ 2046 w 2182"/>
                    <a:gd name="T61" fmla="*/ 453 h 1010"/>
                    <a:gd name="T62" fmla="*/ 1955 w 2182"/>
                    <a:gd name="T63" fmla="*/ 544 h 1010"/>
                    <a:gd name="T64" fmla="*/ 1865 w 2182"/>
                    <a:gd name="T65" fmla="*/ 499 h 1010"/>
                    <a:gd name="T66" fmla="*/ 1780 w 2182"/>
                    <a:gd name="T67" fmla="*/ 482 h 1010"/>
                    <a:gd name="T68" fmla="*/ 1683 w 2182"/>
                    <a:gd name="T69" fmla="*/ 499 h 1010"/>
                    <a:gd name="T70" fmla="*/ 1592 w 2182"/>
                    <a:gd name="T71" fmla="*/ 589 h 1010"/>
                    <a:gd name="T72" fmla="*/ 1411 w 2182"/>
                    <a:gd name="T73" fmla="*/ 725 h 1010"/>
                    <a:gd name="T74" fmla="*/ 1366 w 2182"/>
                    <a:gd name="T75" fmla="*/ 816 h 1010"/>
                    <a:gd name="T76" fmla="*/ 1320 w 2182"/>
                    <a:gd name="T77" fmla="*/ 816 h 1010"/>
                    <a:gd name="T78" fmla="*/ 1320 w 2182"/>
                    <a:gd name="T79" fmla="*/ 725 h 1010"/>
                    <a:gd name="T80" fmla="*/ 1234 w 2182"/>
                    <a:gd name="T81" fmla="*/ 698 h 1010"/>
                    <a:gd name="T82" fmla="*/ 1180 w 2182"/>
                    <a:gd name="T83" fmla="*/ 710 h 1010"/>
                    <a:gd name="T84" fmla="*/ 1162 w 2182"/>
                    <a:gd name="T85" fmla="*/ 764 h 1010"/>
                    <a:gd name="T86" fmla="*/ 1120 w 2182"/>
                    <a:gd name="T87" fmla="*/ 914 h 1010"/>
                    <a:gd name="T88" fmla="*/ 1020 w 2182"/>
                    <a:gd name="T89" fmla="*/ 1010 h 1010"/>
                    <a:gd name="T90" fmla="*/ 928 w 2182"/>
                    <a:gd name="T91" fmla="*/ 914 h 1010"/>
                    <a:gd name="T92" fmla="*/ 924 w 2182"/>
                    <a:gd name="T93" fmla="*/ 853 h 1010"/>
                    <a:gd name="T94" fmla="*/ 777 w 2182"/>
                    <a:gd name="T95" fmla="*/ 736 h 1010"/>
                    <a:gd name="T96" fmla="*/ 598 w 2182"/>
                    <a:gd name="T97" fmla="*/ 767 h 1010"/>
                    <a:gd name="T98" fmla="*/ 568 w 2182"/>
                    <a:gd name="T99" fmla="*/ 707 h 1010"/>
                    <a:gd name="T100" fmla="*/ 442 w 2182"/>
                    <a:gd name="T101" fmla="*/ 710 h 1010"/>
                    <a:gd name="T102" fmla="*/ 321 w 2182"/>
                    <a:gd name="T103" fmla="*/ 703 h 1010"/>
                    <a:gd name="T104" fmla="*/ 147 w 2182"/>
                    <a:gd name="T105" fmla="*/ 706 h 1010"/>
                    <a:gd name="T106" fmla="*/ 58 w 2182"/>
                    <a:gd name="T107" fmla="*/ 637 h 1010"/>
                    <a:gd name="T108" fmla="*/ 0 w 2182"/>
                    <a:gd name="T109" fmla="*/ 557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82"/>
                    <a:gd name="T166" fmla="*/ 0 h 1010"/>
                    <a:gd name="T167" fmla="*/ 2182 w 2182"/>
                    <a:gd name="T168" fmla="*/ 1010 h 10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0" name="Freeform 127"/>
                <p:cNvSpPr>
                  <a:spLocks/>
                </p:cNvSpPr>
                <p:nvPr/>
              </p:nvSpPr>
              <p:spPr bwMode="auto">
                <a:xfrm>
                  <a:off x="5689600" y="2184400"/>
                  <a:ext cx="476250" cy="614363"/>
                </a:xfrm>
                <a:custGeom>
                  <a:avLst/>
                  <a:gdLst>
                    <a:gd name="T0" fmla="*/ 506 w 1586"/>
                    <a:gd name="T1" fmla="*/ 0 h 2040"/>
                    <a:gd name="T2" fmla="*/ 392 w 1586"/>
                    <a:gd name="T3" fmla="*/ 48 h 2040"/>
                    <a:gd name="T4" fmla="*/ 368 w 1586"/>
                    <a:gd name="T5" fmla="*/ 132 h 2040"/>
                    <a:gd name="T6" fmla="*/ 434 w 1586"/>
                    <a:gd name="T7" fmla="*/ 204 h 2040"/>
                    <a:gd name="T8" fmla="*/ 363 w 1586"/>
                    <a:gd name="T9" fmla="*/ 293 h 2040"/>
                    <a:gd name="T10" fmla="*/ 386 w 1586"/>
                    <a:gd name="T11" fmla="*/ 378 h 2040"/>
                    <a:gd name="T12" fmla="*/ 332 w 1586"/>
                    <a:gd name="T13" fmla="*/ 468 h 2040"/>
                    <a:gd name="T14" fmla="*/ 266 w 1586"/>
                    <a:gd name="T15" fmla="*/ 414 h 2040"/>
                    <a:gd name="T16" fmla="*/ 224 w 1586"/>
                    <a:gd name="T17" fmla="*/ 330 h 2040"/>
                    <a:gd name="T18" fmla="*/ 128 w 1586"/>
                    <a:gd name="T19" fmla="*/ 462 h 2040"/>
                    <a:gd name="T20" fmla="*/ 68 w 1586"/>
                    <a:gd name="T21" fmla="*/ 480 h 2040"/>
                    <a:gd name="T22" fmla="*/ 26 w 1586"/>
                    <a:gd name="T23" fmla="*/ 648 h 2040"/>
                    <a:gd name="T24" fmla="*/ 68 w 1586"/>
                    <a:gd name="T25" fmla="*/ 750 h 2040"/>
                    <a:gd name="T26" fmla="*/ 0 w 1586"/>
                    <a:gd name="T27" fmla="*/ 883 h 2040"/>
                    <a:gd name="T28" fmla="*/ 38 w 1586"/>
                    <a:gd name="T29" fmla="*/ 978 h 2040"/>
                    <a:gd name="T30" fmla="*/ 62 w 1586"/>
                    <a:gd name="T31" fmla="*/ 1122 h 2040"/>
                    <a:gd name="T32" fmla="*/ 182 w 1586"/>
                    <a:gd name="T33" fmla="*/ 1272 h 2040"/>
                    <a:gd name="T34" fmla="*/ 212 w 1586"/>
                    <a:gd name="T35" fmla="*/ 1428 h 2040"/>
                    <a:gd name="T36" fmla="*/ 236 w 1586"/>
                    <a:gd name="T37" fmla="*/ 1584 h 2040"/>
                    <a:gd name="T38" fmla="*/ 137 w 1586"/>
                    <a:gd name="T39" fmla="*/ 2040 h 2040"/>
                    <a:gd name="T40" fmla="*/ 304 w 1586"/>
                    <a:gd name="T41" fmla="*/ 2013 h 2040"/>
                    <a:gd name="T42" fmla="*/ 766 w 1586"/>
                    <a:gd name="T43" fmla="*/ 1926 h 2040"/>
                    <a:gd name="T44" fmla="*/ 851 w 1586"/>
                    <a:gd name="T45" fmla="*/ 1983 h 2040"/>
                    <a:gd name="T46" fmla="*/ 973 w 1586"/>
                    <a:gd name="T47" fmla="*/ 1905 h 2040"/>
                    <a:gd name="T48" fmla="*/ 1166 w 1586"/>
                    <a:gd name="T49" fmla="*/ 1895 h 2040"/>
                    <a:gd name="T50" fmla="*/ 1166 w 1586"/>
                    <a:gd name="T51" fmla="*/ 1857 h 2040"/>
                    <a:gd name="T52" fmla="*/ 1360 w 1586"/>
                    <a:gd name="T53" fmla="*/ 1841 h 2040"/>
                    <a:gd name="T54" fmla="*/ 1406 w 1586"/>
                    <a:gd name="T55" fmla="*/ 1752 h 2040"/>
                    <a:gd name="T56" fmla="*/ 1460 w 1586"/>
                    <a:gd name="T57" fmla="*/ 1704 h 2040"/>
                    <a:gd name="T58" fmla="*/ 1466 w 1586"/>
                    <a:gd name="T59" fmla="*/ 1650 h 2040"/>
                    <a:gd name="T60" fmla="*/ 1409 w 1586"/>
                    <a:gd name="T61" fmla="*/ 1626 h 2040"/>
                    <a:gd name="T62" fmla="*/ 1472 w 1586"/>
                    <a:gd name="T63" fmla="*/ 1464 h 2040"/>
                    <a:gd name="T64" fmla="*/ 1544 w 1586"/>
                    <a:gd name="T65" fmla="*/ 1404 h 2040"/>
                    <a:gd name="T66" fmla="*/ 1574 w 1586"/>
                    <a:gd name="T67" fmla="*/ 1296 h 2040"/>
                    <a:gd name="T68" fmla="*/ 1586 w 1586"/>
                    <a:gd name="T69" fmla="*/ 1062 h 2040"/>
                    <a:gd name="T70" fmla="*/ 1502 w 1586"/>
                    <a:gd name="T71" fmla="*/ 900 h 2040"/>
                    <a:gd name="T72" fmla="*/ 1436 w 1586"/>
                    <a:gd name="T73" fmla="*/ 738 h 2040"/>
                    <a:gd name="T74" fmla="*/ 1322 w 1586"/>
                    <a:gd name="T75" fmla="*/ 696 h 2040"/>
                    <a:gd name="T76" fmla="*/ 1214 w 1586"/>
                    <a:gd name="T77" fmla="*/ 708 h 2040"/>
                    <a:gd name="T78" fmla="*/ 1166 w 1586"/>
                    <a:gd name="T79" fmla="*/ 786 h 2040"/>
                    <a:gd name="T80" fmla="*/ 1136 w 1586"/>
                    <a:gd name="T81" fmla="*/ 888 h 2040"/>
                    <a:gd name="T82" fmla="*/ 1040 w 1586"/>
                    <a:gd name="T83" fmla="*/ 918 h 2040"/>
                    <a:gd name="T84" fmla="*/ 952 w 1586"/>
                    <a:gd name="T85" fmla="*/ 837 h 2040"/>
                    <a:gd name="T86" fmla="*/ 1022 w 1586"/>
                    <a:gd name="T87" fmla="*/ 756 h 2040"/>
                    <a:gd name="T88" fmla="*/ 1064 w 1586"/>
                    <a:gd name="T89" fmla="*/ 666 h 2040"/>
                    <a:gd name="T90" fmla="*/ 1106 w 1586"/>
                    <a:gd name="T91" fmla="*/ 498 h 2040"/>
                    <a:gd name="T92" fmla="*/ 1064 w 1586"/>
                    <a:gd name="T93" fmla="*/ 348 h 2040"/>
                    <a:gd name="T94" fmla="*/ 986 w 1586"/>
                    <a:gd name="T95" fmla="*/ 246 h 2040"/>
                    <a:gd name="T96" fmla="*/ 1040 w 1586"/>
                    <a:gd name="T97" fmla="*/ 156 h 2040"/>
                    <a:gd name="T98" fmla="*/ 854 w 1586"/>
                    <a:gd name="T99" fmla="*/ 78 h 2040"/>
                    <a:gd name="T100" fmla="*/ 710 w 1586"/>
                    <a:gd name="T101" fmla="*/ 48 h 2040"/>
                    <a:gd name="T102" fmla="*/ 602 w 1586"/>
                    <a:gd name="T103" fmla="*/ 36 h 2040"/>
                    <a:gd name="T104" fmla="*/ 50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6"/>
                    <a:gd name="T160" fmla="*/ 0 h 2040"/>
                    <a:gd name="T161" fmla="*/ 1586 w 1586"/>
                    <a:gd name="T162" fmla="*/ 2040 h 20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grpSp>
          <p:grpSp>
            <p:nvGrpSpPr>
              <p:cNvPr id="131" name="组合 68"/>
              <p:cNvGrpSpPr>
                <a:grpSpLocks/>
              </p:cNvGrpSpPr>
              <p:nvPr/>
            </p:nvGrpSpPr>
            <p:grpSpPr bwMode="auto">
              <a:xfrm>
                <a:off x="1382083" y="1605006"/>
                <a:ext cx="2496016" cy="2848413"/>
                <a:chOff x="1392238" y="1573213"/>
                <a:chExt cx="2603500" cy="2955925"/>
              </a:xfrm>
            </p:grpSpPr>
            <p:sp>
              <p:nvSpPr>
                <p:cNvPr id="132" name="Freeform 82"/>
                <p:cNvSpPr>
                  <a:spLocks/>
                </p:cNvSpPr>
                <p:nvPr/>
              </p:nvSpPr>
              <p:spPr bwMode="auto">
                <a:xfrm>
                  <a:off x="2579688" y="1751013"/>
                  <a:ext cx="1225550" cy="736600"/>
                </a:xfrm>
                <a:custGeom>
                  <a:avLst/>
                  <a:gdLst>
                    <a:gd name="T0" fmla="*/ 31 w 4076"/>
                    <a:gd name="T1" fmla="*/ 0 h 2449"/>
                    <a:gd name="T2" fmla="*/ 1165 w 4076"/>
                    <a:gd name="T3" fmla="*/ 192 h 2449"/>
                    <a:gd name="T4" fmla="*/ 2696 w 4076"/>
                    <a:gd name="T5" fmla="*/ 372 h 2449"/>
                    <a:gd name="T6" fmla="*/ 4076 w 4076"/>
                    <a:gd name="T7" fmla="*/ 462 h 2449"/>
                    <a:gd name="T8" fmla="*/ 3986 w 4076"/>
                    <a:gd name="T9" fmla="*/ 2412 h 2449"/>
                    <a:gd name="T10" fmla="*/ 2035 w 4076"/>
                    <a:gd name="T11" fmla="*/ 2262 h 2449"/>
                    <a:gd name="T12" fmla="*/ 1465 w 4076"/>
                    <a:gd name="T13" fmla="*/ 2202 h 2449"/>
                    <a:gd name="T14" fmla="*/ 1410 w 4076"/>
                    <a:gd name="T15" fmla="*/ 2388 h 2449"/>
                    <a:gd name="T16" fmla="*/ 1264 w 4076"/>
                    <a:gd name="T17" fmla="*/ 2329 h 2449"/>
                    <a:gd name="T18" fmla="*/ 1262 w 4076"/>
                    <a:gd name="T19" fmla="*/ 2421 h 2449"/>
                    <a:gd name="T20" fmla="*/ 1146 w 4076"/>
                    <a:gd name="T21" fmla="*/ 2449 h 2449"/>
                    <a:gd name="T22" fmla="*/ 1053 w 4076"/>
                    <a:gd name="T23" fmla="*/ 2390 h 2449"/>
                    <a:gd name="T24" fmla="*/ 811 w 4076"/>
                    <a:gd name="T25" fmla="*/ 2390 h 2449"/>
                    <a:gd name="T26" fmla="*/ 720 w 4076"/>
                    <a:gd name="T27" fmla="*/ 2341 h 2449"/>
                    <a:gd name="T28" fmla="*/ 632 w 4076"/>
                    <a:gd name="T29" fmla="*/ 2251 h 2449"/>
                    <a:gd name="T30" fmla="*/ 583 w 4076"/>
                    <a:gd name="T31" fmla="*/ 2159 h 2449"/>
                    <a:gd name="T32" fmla="*/ 572 w 4076"/>
                    <a:gd name="T33" fmla="*/ 2005 h 2449"/>
                    <a:gd name="T34" fmla="*/ 486 w 4076"/>
                    <a:gd name="T35" fmla="*/ 1727 h 2449"/>
                    <a:gd name="T36" fmla="*/ 319 w 4076"/>
                    <a:gd name="T37" fmla="*/ 1736 h 2449"/>
                    <a:gd name="T38" fmla="*/ 318 w 4076"/>
                    <a:gd name="T39" fmla="*/ 1515 h 2449"/>
                    <a:gd name="T40" fmla="*/ 421 w 4076"/>
                    <a:gd name="T41" fmla="*/ 1220 h 2449"/>
                    <a:gd name="T42" fmla="*/ 303 w 4076"/>
                    <a:gd name="T43" fmla="*/ 1154 h 2449"/>
                    <a:gd name="T44" fmla="*/ 241 w 4076"/>
                    <a:gd name="T45" fmla="*/ 1040 h 2449"/>
                    <a:gd name="T46" fmla="*/ 94 w 4076"/>
                    <a:gd name="T47" fmla="*/ 881 h 2449"/>
                    <a:gd name="T48" fmla="*/ 1 w 4076"/>
                    <a:gd name="T49" fmla="*/ 737 h 2449"/>
                    <a:gd name="T50" fmla="*/ 0 w 4076"/>
                    <a:gd name="T51" fmla="*/ 461 h 2449"/>
                    <a:gd name="T52" fmla="*/ 6 w 4076"/>
                    <a:gd name="T53" fmla="*/ 257 h 2449"/>
                    <a:gd name="T54" fmla="*/ 31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76"/>
                    <a:gd name="T85" fmla="*/ 0 h 2449"/>
                    <a:gd name="T86" fmla="*/ 4076 w 4076"/>
                    <a:gd name="T87" fmla="*/ 2449 h 24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AF9A7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3" name="Freeform 84"/>
                <p:cNvSpPr>
                  <a:spLocks/>
                </p:cNvSpPr>
                <p:nvPr/>
              </p:nvSpPr>
              <p:spPr bwMode="auto">
                <a:xfrm>
                  <a:off x="2519363" y="2808288"/>
                  <a:ext cx="677863" cy="846138"/>
                </a:xfrm>
                <a:custGeom>
                  <a:avLst/>
                  <a:gdLst>
                    <a:gd name="T0" fmla="*/ 377 w 2254"/>
                    <a:gd name="T1" fmla="*/ 0 h 2808"/>
                    <a:gd name="T2" fmla="*/ 956 w 2254"/>
                    <a:gd name="T3" fmla="*/ 85 h 2808"/>
                    <a:gd name="T4" fmla="*/ 1472 w 2254"/>
                    <a:gd name="T5" fmla="*/ 220 h 2808"/>
                    <a:gd name="T6" fmla="*/ 1441 w 2254"/>
                    <a:gd name="T7" fmla="*/ 428 h 2808"/>
                    <a:gd name="T8" fmla="*/ 1423 w 2254"/>
                    <a:gd name="T9" fmla="*/ 702 h 2808"/>
                    <a:gd name="T10" fmla="*/ 1926 w 2254"/>
                    <a:gd name="T11" fmla="*/ 730 h 2808"/>
                    <a:gd name="T12" fmla="*/ 2254 w 2254"/>
                    <a:gd name="T13" fmla="*/ 767 h 2808"/>
                    <a:gd name="T14" fmla="*/ 2136 w 2254"/>
                    <a:gd name="T15" fmla="*/ 1498 h 2808"/>
                    <a:gd name="T16" fmla="*/ 2024 w 2254"/>
                    <a:gd name="T17" fmla="*/ 2808 h 2808"/>
                    <a:gd name="T18" fmla="*/ 0 w 2254"/>
                    <a:gd name="T19" fmla="*/ 2509 h 2808"/>
                    <a:gd name="T20" fmla="*/ 56 w 2254"/>
                    <a:gd name="T21" fmla="*/ 2032 h 2808"/>
                    <a:gd name="T22" fmla="*/ 189 w 2254"/>
                    <a:gd name="T23" fmla="*/ 1219 h 2808"/>
                    <a:gd name="T24" fmla="*/ 234 w 2254"/>
                    <a:gd name="T25" fmla="*/ 838 h 2808"/>
                    <a:gd name="T26" fmla="*/ 266 w 2254"/>
                    <a:gd name="T27" fmla="*/ 501 h 2808"/>
                    <a:gd name="T28" fmla="*/ 345 w 2254"/>
                    <a:gd name="T29" fmla="*/ 118 h 2808"/>
                    <a:gd name="T30" fmla="*/ 377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4"/>
                    <a:gd name="T49" fmla="*/ 0 h 2808"/>
                    <a:gd name="T50" fmla="*/ 2254 w 2254"/>
                    <a:gd name="T51" fmla="*/ 2808 h 28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AF9A7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4" name="Freeform 85"/>
                <p:cNvSpPr>
                  <a:spLocks/>
                </p:cNvSpPr>
                <p:nvPr/>
              </p:nvSpPr>
              <p:spPr bwMode="auto">
                <a:xfrm>
                  <a:off x="2947988" y="2414588"/>
                  <a:ext cx="828675" cy="673100"/>
                </a:xfrm>
                <a:custGeom>
                  <a:avLst/>
                  <a:gdLst>
                    <a:gd name="T0" fmla="*/ 0 w 2757"/>
                    <a:gd name="T1" fmla="*/ 2014 h 2235"/>
                    <a:gd name="T2" fmla="*/ 508 w 2757"/>
                    <a:gd name="T3" fmla="*/ 2044 h 2235"/>
                    <a:gd name="T4" fmla="*/ 828 w 2757"/>
                    <a:gd name="T5" fmla="*/ 2078 h 2235"/>
                    <a:gd name="T6" fmla="*/ 2696 w 2757"/>
                    <a:gd name="T7" fmla="*/ 2235 h 2235"/>
                    <a:gd name="T8" fmla="*/ 2757 w 2757"/>
                    <a:gd name="T9" fmla="*/ 208 h 2235"/>
                    <a:gd name="T10" fmla="*/ 824 w 2757"/>
                    <a:gd name="T11" fmla="*/ 60 h 2235"/>
                    <a:gd name="T12" fmla="*/ 238 w 2757"/>
                    <a:gd name="T13" fmla="*/ 0 h 2235"/>
                    <a:gd name="T14" fmla="*/ 185 w 2757"/>
                    <a:gd name="T15" fmla="*/ 184 h 2235"/>
                    <a:gd name="T16" fmla="*/ 44 w 2757"/>
                    <a:gd name="T17" fmla="*/ 1536 h 2235"/>
                    <a:gd name="T18" fmla="*/ 16 w 2757"/>
                    <a:gd name="T19" fmla="*/ 1760 h 2235"/>
                    <a:gd name="T20" fmla="*/ 0 w 2757"/>
                    <a:gd name="T21" fmla="*/ 2014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57"/>
                    <a:gd name="T34" fmla="*/ 0 h 2235"/>
                    <a:gd name="T35" fmla="*/ 2757 w 2757"/>
                    <a:gd name="T36" fmla="*/ 2235 h 22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AF9A7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5" name="Freeform 86"/>
                <p:cNvSpPr>
                  <a:spLocks/>
                </p:cNvSpPr>
                <p:nvPr/>
              </p:nvSpPr>
              <p:spPr bwMode="auto">
                <a:xfrm>
                  <a:off x="2335213" y="3563938"/>
                  <a:ext cx="793750" cy="960438"/>
                </a:xfrm>
                <a:custGeom>
                  <a:avLst/>
                  <a:gdLst>
                    <a:gd name="T0" fmla="*/ 609 w 2635"/>
                    <a:gd name="T1" fmla="*/ 0 h 3189"/>
                    <a:gd name="T2" fmla="*/ 2635 w 2635"/>
                    <a:gd name="T3" fmla="*/ 300 h 3189"/>
                    <a:gd name="T4" fmla="*/ 2416 w 2635"/>
                    <a:gd name="T5" fmla="*/ 3189 h 3189"/>
                    <a:gd name="T6" fmla="*/ 2089 w 2635"/>
                    <a:gd name="T7" fmla="*/ 3144 h 3189"/>
                    <a:gd name="T8" fmla="*/ 1759 w 2635"/>
                    <a:gd name="T9" fmla="*/ 3126 h 3189"/>
                    <a:gd name="T10" fmla="*/ 1525 w 2635"/>
                    <a:gd name="T11" fmla="*/ 3084 h 3189"/>
                    <a:gd name="T12" fmla="*/ 553 w 2635"/>
                    <a:gd name="T13" fmla="*/ 2514 h 3189"/>
                    <a:gd name="T14" fmla="*/ 106 w 2635"/>
                    <a:gd name="T15" fmla="*/ 2289 h 3189"/>
                    <a:gd name="T16" fmla="*/ 16 w 2635"/>
                    <a:gd name="T17" fmla="*/ 2169 h 3189"/>
                    <a:gd name="T18" fmla="*/ 0 w 2635"/>
                    <a:gd name="T19" fmla="*/ 2135 h 3189"/>
                    <a:gd name="T20" fmla="*/ 96 w 2635"/>
                    <a:gd name="T21" fmla="*/ 2088 h 3189"/>
                    <a:gd name="T22" fmla="*/ 94 w 2635"/>
                    <a:gd name="T23" fmla="*/ 1964 h 3189"/>
                    <a:gd name="T24" fmla="*/ 54 w 2635"/>
                    <a:gd name="T25" fmla="*/ 1844 h 3189"/>
                    <a:gd name="T26" fmla="*/ 96 w 2635"/>
                    <a:gd name="T27" fmla="*/ 1736 h 3189"/>
                    <a:gd name="T28" fmla="*/ 187 w 2635"/>
                    <a:gd name="T29" fmla="*/ 1665 h 3189"/>
                    <a:gd name="T30" fmla="*/ 157 w 2635"/>
                    <a:gd name="T31" fmla="*/ 1575 h 3189"/>
                    <a:gd name="T32" fmla="*/ 205 w 2635"/>
                    <a:gd name="T33" fmla="*/ 1509 h 3189"/>
                    <a:gd name="T34" fmla="*/ 276 w 2635"/>
                    <a:gd name="T35" fmla="*/ 1397 h 3189"/>
                    <a:gd name="T36" fmla="*/ 337 w 2635"/>
                    <a:gd name="T37" fmla="*/ 1395 h 3189"/>
                    <a:gd name="T38" fmla="*/ 360 w 2635"/>
                    <a:gd name="T39" fmla="*/ 1319 h 3189"/>
                    <a:gd name="T40" fmla="*/ 249 w 2635"/>
                    <a:gd name="T41" fmla="*/ 1124 h 3189"/>
                    <a:gd name="T42" fmla="*/ 217 w 2635"/>
                    <a:gd name="T43" fmla="*/ 948 h 3189"/>
                    <a:gd name="T44" fmla="*/ 178 w 2635"/>
                    <a:gd name="T45" fmla="*/ 897 h 3189"/>
                    <a:gd name="T46" fmla="*/ 249 w 2635"/>
                    <a:gd name="T47" fmla="*/ 809 h 3189"/>
                    <a:gd name="T48" fmla="*/ 258 w 2635"/>
                    <a:gd name="T49" fmla="*/ 687 h 3189"/>
                    <a:gd name="T50" fmla="*/ 223 w 2635"/>
                    <a:gd name="T51" fmla="*/ 515 h 3189"/>
                    <a:gd name="T52" fmla="*/ 228 w 2635"/>
                    <a:gd name="T53" fmla="*/ 431 h 3189"/>
                    <a:gd name="T54" fmla="*/ 307 w 2635"/>
                    <a:gd name="T55" fmla="*/ 384 h 3189"/>
                    <a:gd name="T56" fmla="*/ 411 w 2635"/>
                    <a:gd name="T57" fmla="*/ 414 h 3189"/>
                    <a:gd name="T58" fmla="*/ 553 w 2635"/>
                    <a:gd name="T59" fmla="*/ 461 h 3189"/>
                    <a:gd name="T60" fmla="*/ 528 w 2635"/>
                    <a:gd name="T61" fmla="*/ 320 h 3189"/>
                    <a:gd name="T62" fmla="*/ 582 w 2635"/>
                    <a:gd name="T63" fmla="*/ 252 h 3189"/>
                    <a:gd name="T64" fmla="*/ 582 w 2635"/>
                    <a:gd name="T65" fmla="*/ 122 h 3189"/>
                    <a:gd name="T66" fmla="*/ 603 w 2635"/>
                    <a:gd name="T67" fmla="*/ 32 h 3189"/>
                    <a:gd name="T68" fmla="*/ 609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5"/>
                    <a:gd name="T106" fmla="*/ 0 h 3189"/>
                    <a:gd name="T107" fmla="*/ 2635 w 2635"/>
                    <a:gd name="T108" fmla="*/ 3189 h 31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6" name="Freeform 87"/>
                <p:cNvSpPr>
                  <a:spLocks/>
                </p:cNvSpPr>
                <p:nvPr/>
              </p:nvSpPr>
              <p:spPr bwMode="auto">
                <a:xfrm>
                  <a:off x="3128963" y="3038475"/>
                  <a:ext cx="866775" cy="657225"/>
                </a:xfrm>
                <a:custGeom>
                  <a:avLst/>
                  <a:gdLst>
                    <a:gd name="T0" fmla="*/ 227 w 2886"/>
                    <a:gd name="T1" fmla="*/ 0 h 2181"/>
                    <a:gd name="T2" fmla="*/ 110 w 2886"/>
                    <a:gd name="T3" fmla="*/ 741 h 2181"/>
                    <a:gd name="T4" fmla="*/ 0 w 2886"/>
                    <a:gd name="T5" fmla="*/ 2044 h 2181"/>
                    <a:gd name="T6" fmla="*/ 1134 w 2886"/>
                    <a:gd name="T7" fmla="*/ 2128 h 2181"/>
                    <a:gd name="T8" fmla="*/ 2040 w 2886"/>
                    <a:gd name="T9" fmla="*/ 2170 h 2181"/>
                    <a:gd name="T10" fmla="*/ 2835 w 2886"/>
                    <a:gd name="T11" fmla="*/ 2181 h 2181"/>
                    <a:gd name="T12" fmla="*/ 2826 w 2886"/>
                    <a:gd name="T13" fmla="*/ 1035 h 2181"/>
                    <a:gd name="T14" fmla="*/ 2886 w 2886"/>
                    <a:gd name="T15" fmla="*/ 591 h 2181"/>
                    <a:gd name="T16" fmla="*/ 2868 w 2886"/>
                    <a:gd name="T17" fmla="*/ 423 h 2181"/>
                    <a:gd name="T18" fmla="*/ 2856 w 2886"/>
                    <a:gd name="T19" fmla="*/ 267 h 2181"/>
                    <a:gd name="T20" fmla="*/ 2868 w 2886"/>
                    <a:gd name="T21" fmla="*/ 147 h 2181"/>
                    <a:gd name="T22" fmla="*/ 2745 w 2886"/>
                    <a:gd name="T23" fmla="*/ 169 h 2181"/>
                    <a:gd name="T24" fmla="*/ 2093 w 2886"/>
                    <a:gd name="T25" fmla="*/ 157 h 2181"/>
                    <a:gd name="T26" fmla="*/ 380 w 2886"/>
                    <a:gd name="T27" fmla="*/ 12 h 2181"/>
                    <a:gd name="T28" fmla="*/ 227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86"/>
                    <a:gd name="T46" fmla="*/ 0 h 2181"/>
                    <a:gd name="T47" fmla="*/ 2886 w 2886"/>
                    <a:gd name="T48" fmla="*/ 2181 h 21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AF9A7D"/>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7" name="Freeform 91"/>
                <p:cNvSpPr>
                  <a:spLocks/>
                </p:cNvSpPr>
                <p:nvPr/>
              </p:nvSpPr>
              <p:spPr bwMode="auto">
                <a:xfrm>
                  <a:off x="3062288" y="3654425"/>
                  <a:ext cx="798513" cy="874713"/>
                </a:xfrm>
                <a:custGeom>
                  <a:avLst/>
                  <a:gdLst>
                    <a:gd name="T0" fmla="*/ 217 w 2655"/>
                    <a:gd name="T1" fmla="*/ 0 h 2904"/>
                    <a:gd name="T2" fmla="*/ 1377 w 2655"/>
                    <a:gd name="T3" fmla="*/ 84 h 2904"/>
                    <a:gd name="T4" fmla="*/ 2169 w 2655"/>
                    <a:gd name="T5" fmla="*/ 122 h 2904"/>
                    <a:gd name="T6" fmla="*/ 2653 w 2655"/>
                    <a:gd name="T7" fmla="*/ 132 h 2904"/>
                    <a:gd name="T8" fmla="*/ 2637 w 2655"/>
                    <a:gd name="T9" fmla="*/ 396 h 2904"/>
                    <a:gd name="T10" fmla="*/ 2655 w 2655"/>
                    <a:gd name="T11" fmla="*/ 1494 h 2904"/>
                    <a:gd name="T12" fmla="*/ 2625 w 2655"/>
                    <a:gd name="T13" fmla="*/ 2664 h 2904"/>
                    <a:gd name="T14" fmla="*/ 1026 w 2655"/>
                    <a:gd name="T15" fmla="*/ 2601 h 2904"/>
                    <a:gd name="T16" fmla="*/ 1086 w 2655"/>
                    <a:gd name="T17" fmla="*/ 2721 h 2904"/>
                    <a:gd name="T18" fmla="*/ 903 w 2655"/>
                    <a:gd name="T19" fmla="*/ 2688 h 2904"/>
                    <a:gd name="T20" fmla="*/ 687 w 2655"/>
                    <a:gd name="T21" fmla="*/ 2700 h 2904"/>
                    <a:gd name="T22" fmla="*/ 423 w 2655"/>
                    <a:gd name="T23" fmla="*/ 2664 h 2904"/>
                    <a:gd name="T24" fmla="*/ 411 w 2655"/>
                    <a:gd name="T25" fmla="*/ 2802 h 2904"/>
                    <a:gd name="T26" fmla="*/ 387 w 2655"/>
                    <a:gd name="T27" fmla="*/ 2904 h 2904"/>
                    <a:gd name="T28" fmla="*/ 0 w 2655"/>
                    <a:gd name="T29" fmla="*/ 2892 h 2904"/>
                    <a:gd name="T30" fmla="*/ 217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55"/>
                    <a:gd name="T49" fmla="*/ 0 h 2904"/>
                    <a:gd name="T50" fmla="*/ 2655 w 2655"/>
                    <a:gd name="T51" fmla="*/ 2904 h 29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F29B3C"/>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8" name="Freeform 128"/>
                <p:cNvSpPr>
                  <a:spLocks/>
                </p:cNvSpPr>
                <p:nvPr/>
              </p:nvSpPr>
              <p:spPr bwMode="auto">
                <a:xfrm>
                  <a:off x="1689100" y="1573213"/>
                  <a:ext cx="809625" cy="590550"/>
                </a:xfrm>
                <a:custGeom>
                  <a:avLst/>
                  <a:gdLst>
                    <a:gd name="T0" fmla="*/ 90 w 2687"/>
                    <a:gd name="T1" fmla="*/ 132 h 1962"/>
                    <a:gd name="T2" fmla="*/ 0 w 2687"/>
                    <a:gd name="T3" fmla="*/ 252 h 1962"/>
                    <a:gd name="T4" fmla="*/ 60 w 2687"/>
                    <a:gd name="T5" fmla="*/ 492 h 1962"/>
                    <a:gd name="T6" fmla="*/ 81 w 2687"/>
                    <a:gd name="T7" fmla="*/ 686 h 1962"/>
                    <a:gd name="T8" fmla="*/ 30 w 2687"/>
                    <a:gd name="T9" fmla="*/ 792 h 1962"/>
                    <a:gd name="T10" fmla="*/ 118 w 2687"/>
                    <a:gd name="T11" fmla="*/ 878 h 1962"/>
                    <a:gd name="T12" fmla="*/ 30 w 2687"/>
                    <a:gd name="T13" fmla="*/ 912 h 1962"/>
                    <a:gd name="T14" fmla="*/ 120 w 2687"/>
                    <a:gd name="T15" fmla="*/ 1032 h 1962"/>
                    <a:gd name="T16" fmla="*/ 0 w 2687"/>
                    <a:gd name="T17" fmla="*/ 1122 h 1962"/>
                    <a:gd name="T18" fmla="*/ 30 w 2687"/>
                    <a:gd name="T19" fmla="*/ 1212 h 1962"/>
                    <a:gd name="T20" fmla="*/ 145 w 2687"/>
                    <a:gd name="T21" fmla="*/ 1243 h 1962"/>
                    <a:gd name="T22" fmla="*/ 246 w 2687"/>
                    <a:gd name="T23" fmla="*/ 1298 h 1962"/>
                    <a:gd name="T24" fmla="*/ 330 w 2687"/>
                    <a:gd name="T25" fmla="*/ 1392 h 1962"/>
                    <a:gd name="T26" fmla="*/ 390 w 2687"/>
                    <a:gd name="T27" fmla="*/ 1632 h 1962"/>
                    <a:gd name="T28" fmla="*/ 556 w 2687"/>
                    <a:gd name="T29" fmla="*/ 1637 h 1962"/>
                    <a:gd name="T30" fmla="*/ 750 w 2687"/>
                    <a:gd name="T31" fmla="*/ 1632 h 1962"/>
                    <a:gd name="T32" fmla="*/ 900 w 2687"/>
                    <a:gd name="T33" fmla="*/ 1782 h 1962"/>
                    <a:gd name="T34" fmla="*/ 1020 w 2687"/>
                    <a:gd name="T35" fmla="*/ 1692 h 1962"/>
                    <a:gd name="T36" fmla="*/ 1230 w 2687"/>
                    <a:gd name="T37" fmla="*/ 1812 h 1962"/>
                    <a:gd name="T38" fmla="*/ 1501 w 2687"/>
                    <a:gd name="T39" fmla="*/ 1782 h 1962"/>
                    <a:gd name="T40" fmla="*/ 1591 w 2687"/>
                    <a:gd name="T41" fmla="*/ 1842 h 1962"/>
                    <a:gd name="T42" fmla="*/ 1699 w 2687"/>
                    <a:gd name="T43" fmla="*/ 1801 h 1962"/>
                    <a:gd name="T44" fmla="*/ 1855 w 2687"/>
                    <a:gd name="T45" fmla="*/ 1801 h 1962"/>
                    <a:gd name="T46" fmla="*/ 1955 w 2687"/>
                    <a:gd name="T47" fmla="*/ 1865 h 1962"/>
                    <a:gd name="T48" fmla="*/ 2251 w 2687"/>
                    <a:gd name="T49" fmla="*/ 1962 h 1962"/>
                    <a:gd name="T50" fmla="*/ 2401 w 2687"/>
                    <a:gd name="T51" fmla="*/ 1962 h 1962"/>
                    <a:gd name="T52" fmla="*/ 2401 w 2687"/>
                    <a:gd name="T53" fmla="*/ 1782 h 1962"/>
                    <a:gd name="T54" fmla="*/ 2461 w 2687"/>
                    <a:gd name="T55" fmla="*/ 1572 h 1962"/>
                    <a:gd name="T56" fmla="*/ 2521 w 2687"/>
                    <a:gd name="T57" fmla="*/ 1362 h 1962"/>
                    <a:gd name="T58" fmla="*/ 2550 w 2687"/>
                    <a:gd name="T59" fmla="*/ 1225 h 1962"/>
                    <a:gd name="T60" fmla="*/ 2540 w 2687"/>
                    <a:gd name="T61" fmla="*/ 1033 h 1962"/>
                    <a:gd name="T62" fmla="*/ 2604 w 2687"/>
                    <a:gd name="T63" fmla="*/ 841 h 1962"/>
                    <a:gd name="T64" fmla="*/ 2641 w 2687"/>
                    <a:gd name="T65" fmla="*/ 631 h 1962"/>
                    <a:gd name="T66" fmla="*/ 2687 w 2687"/>
                    <a:gd name="T67" fmla="*/ 539 h 1962"/>
                    <a:gd name="T68" fmla="*/ 2312 w 2687"/>
                    <a:gd name="T69" fmla="*/ 411 h 1962"/>
                    <a:gd name="T70" fmla="*/ 2047 w 2687"/>
                    <a:gd name="T71" fmla="*/ 347 h 1962"/>
                    <a:gd name="T72" fmla="*/ 1690 w 2687"/>
                    <a:gd name="T73" fmla="*/ 283 h 1962"/>
                    <a:gd name="T74" fmla="*/ 1233 w 2687"/>
                    <a:gd name="T75" fmla="*/ 183 h 1962"/>
                    <a:gd name="T76" fmla="*/ 721 w 2687"/>
                    <a:gd name="T77" fmla="*/ 0 h 1962"/>
                    <a:gd name="T78" fmla="*/ 758 w 2687"/>
                    <a:gd name="T79" fmla="*/ 137 h 1962"/>
                    <a:gd name="T80" fmla="*/ 870 w 2687"/>
                    <a:gd name="T81" fmla="*/ 222 h 1962"/>
                    <a:gd name="T82" fmla="*/ 750 w 2687"/>
                    <a:gd name="T83" fmla="*/ 282 h 1962"/>
                    <a:gd name="T84" fmla="*/ 840 w 2687"/>
                    <a:gd name="T85" fmla="*/ 372 h 1962"/>
                    <a:gd name="T86" fmla="*/ 810 w 2687"/>
                    <a:gd name="T87" fmla="*/ 612 h 1962"/>
                    <a:gd name="T88" fmla="*/ 720 w 2687"/>
                    <a:gd name="T89" fmla="*/ 852 h 1962"/>
                    <a:gd name="T90" fmla="*/ 570 w 2687"/>
                    <a:gd name="T91" fmla="*/ 942 h 1962"/>
                    <a:gd name="T92" fmla="*/ 630 w 2687"/>
                    <a:gd name="T93" fmla="*/ 822 h 1962"/>
                    <a:gd name="T94" fmla="*/ 660 w 2687"/>
                    <a:gd name="T95" fmla="*/ 822 h 1962"/>
                    <a:gd name="T96" fmla="*/ 660 w 2687"/>
                    <a:gd name="T97" fmla="*/ 582 h 1962"/>
                    <a:gd name="T98" fmla="*/ 600 w 2687"/>
                    <a:gd name="T99" fmla="*/ 552 h 1962"/>
                    <a:gd name="T100" fmla="*/ 660 w 2687"/>
                    <a:gd name="T101" fmla="*/ 492 h 1962"/>
                    <a:gd name="T102" fmla="*/ 547 w 2687"/>
                    <a:gd name="T103" fmla="*/ 384 h 1962"/>
                    <a:gd name="T104" fmla="*/ 419 w 2687"/>
                    <a:gd name="T105" fmla="*/ 329 h 1962"/>
                    <a:gd name="T106" fmla="*/ 282 w 2687"/>
                    <a:gd name="T107" fmla="*/ 265 h 1962"/>
                    <a:gd name="T108" fmla="*/ 90 w 2687"/>
                    <a:gd name="T109" fmla="*/ 132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87"/>
                    <a:gd name="T166" fmla="*/ 0 h 1962"/>
                    <a:gd name="T167" fmla="*/ 2687 w 2687"/>
                    <a:gd name="T168" fmla="*/ 1962 h 19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A7D3FF"/>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39" name="Freeform 129"/>
                <p:cNvSpPr>
                  <a:spLocks/>
                </p:cNvSpPr>
                <p:nvPr/>
              </p:nvSpPr>
              <p:spPr bwMode="auto">
                <a:xfrm>
                  <a:off x="1462088" y="1938338"/>
                  <a:ext cx="979488" cy="803275"/>
                </a:xfrm>
                <a:custGeom>
                  <a:avLst/>
                  <a:gdLst>
                    <a:gd name="T0" fmla="*/ 789 w 3256"/>
                    <a:gd name="T1" fmla="*/ 0 h 2669"/>
                    <a:gd name="T2" fmla="*/ 672 w 3256"/>
                    <a:gd name="T3" fmla="*/ 155 h 2669"/>
                    <a:gd name="T4" fmla="*/ 694 w 3256"/>
                    <a:gd name="T5" fmla="*/ 359 h 2669"/>
                    <a:gd name="T6" fmla="*/ 574 w 3256"/>
                    <a:gd name="T7" fmla="*/ 449 h 2669"/>
                    <a:gd name="T8" fmla="*/ 544 w 3256"/>
                    <a:gd name="T9" fmla="*/ 599 h 2669"/>
                    <a:gd name="T10" fmla="*/ 480 w 3256"/>
                    <a:gd name="T11" fmla="*/ 731 h 2669"/>
                    <a:gd name="T12" fmla="*/ 416 w 3256"/>
                    <a:gd name="T13" fmla="*/ 915 h 2669"/>
                    <a:gd name="T14" fmla="*/ 304 w 3256"/>
                    <a:gd name="T15" fmla="*/ 1091 h 2669"/>
                    <a:gd name="T16" fmla="*/ 160 w 3256"/>
                    <a:gd name="T17" fmla="*/ 1267 h 2669"/>
                    <a:gd name="T18" fmla="*/ 152 w 3256"/>
                    <a:gd name="T19" fmla="*/ 1387 h 2669"/>
                    <a:gd name="T20" fmla="*/ 64 w 3256"/>
                    <a:gd name="T21" fmla="*/ 1499 h 2669"/>
                    <a:gd name="T22" fmla="*/ 88 w 3256"/>
                    <a:gd name="T23" fmla="*/ 1715 h 2669"/>
                    <a:gd name="T24" fmla="*/ 0 w 3256"/>
                    <a:gd name="T25" fmla="*/ 1883 h 2669"/>
                    <a:gd name="T26" fmla="*/ 48 w 3256"/>
                    <a:gd name="T27" fmla="*/ 1952 h 2669"/>
                    <a:gd name="T28" fmla="*/ 244 w 3256"/>
                    <a:gd name="T29" fmla="*/ 2009 h 2669"/>
                    <a:gd name="T30" fmla="*/ 1594 w 3256"/>
                    <a:gd name="T31" fmla="*/ 2429 h 2669"/>
                    <a:gd name="T32" fmla="*/ 2765 w 3256"/>
                    <a:gd name="T33" fmla="*/ 2669 h 2669"/>
                    <a:gd name="T34" fmla="*/ 2885 w 3256"/>
                    <a:gd name="T35" fmla="*/ 1859 h 2669"/>
                    <a:gd name="T36" fmla="*/ 3005 w 3256"/>
                    <a:gd name="T37" fmla="*/ 1679 h 2669"/>
                    <a:gd name="T38" fmla="*/ 2915 w 3256"/>
                    <a:gd name="T39" fmla="*/ 1559 h 2669"/>
                    <a:gd name="T40" fmla="*/ 2915 w 3256"/>
                    <a:gd name="T41" fmla="*/ 1439 h 2669"/>
                    <a:gd name="T42" fmla="*/ 3065 w 3256"/>
                    <a:gd name="T43" fmla="*/ 1349 h 2669"/>
                    <a:gd name="T44" fmla="*/ 3095 w 3256"/>
                    <a:gd name="T45" fmla="*/ 1199 h 2669"/>
                    <a:gd name="T46" fmla="*/ 3095 w 3256"/>
                    <a:gd name="T47" fmla="*/ 1169 h 2669"/>
                    <a:gd name="T48" fmla="*/ 3125 w 3256"/>
                    <a:gd name="T49" fmla="*/ 1109 h 2669"/>
                    <a:gd name="T50" fmla="*/ 3245 w 3256"/>
                    <a:gd name="T51" fmla="*/ 1079 h 2669"/>
                    <a:gd name="T52" fmla="*/ 3256 w 3256"/>
                    <a:gd name="T53" fmla="*/ 987 h 2669"/>
                    <a:gd name="T54" fmla="*/ 3245 w 3256"/>
                    <a:gd name="T55" fmla="*/ 869 h 2669"/>
                    <a:gd name="T56" fmla="*/ 3158 w 3256"/>
                    <a:gd name="T57" fmla="*/ 749 h 2669"/>
                    <a:gd name="T58" fmla="*/ 3012 w 3256"/>
                    <a:gd name="T59" fmla="*/ 749 h 2669"/>
                    <a:gd name="T60" fmla="*/ 2715 w 3256"/>
                    <a:gd name="T61" fmla="*/ 653 h 2669"/>
                    <a:gd name="T62" fmla="*/ 2615 w 3256"/>
                    <a:gd name="T63" fmla="*/ 587 h 2669"/>
                    <a:gd name="T64" fmla="*/ 2460 w 3256"/>
                    <a:gd name="T65" fmla="*/ 587 h 2669"/>
                    <a:gd name="T66" fmla="*/ 2351 w 3256"/>
                    <a:gd name="T67" fmla="*/ 629 h 2669"/>
                    <a:gd name="T68" fmla="*/ 2259 w 3256"/>
                    <a:gd name="T69" fmla="*/ 569 h 2669"/>
                    <a:gd name="T70" fmla="*/ 1989 w 3256"/>
                    <a:gd name="T71" fmla="*/ 599 h 2669"/>
                    <a:gd name="T72" fmla="*/ 1779 w 3256"/>
                    <a:gd name="T73" fmla="*/ 480 h 2669"/>
                    <a:gd name="T74" fmla="*/ 1659 w 3256"/>
                    <a:gd name="T75" fmla="*/ 569 h 2669"/>
                    <a:gd name="T76" fmla="*/ 1508 w 3256"/>
                    <a:gd name="T77" fmla="*/ 419 h 2669"/>
                    <a:gd name="T78" fmla="*/ 1331 w 3256"/>
                    <a:gd name="T79" fmla="*/ 423 h 2669"/>
                    <a:gd name="T80" fmla="*/ 1148 w 3256"/>
                    <a:gd name="T81" fmla="*/ 419 h 2669"/>
                    <a:gd name="T82" fmla="*/ 1088 w 3256"/>
                    <a:gd name="T83" fmla="*/ 180 h 2669"/>
                    <a:gd name="T84" fmla="*/ 1010 w 3256"/>
                    <a:gd name="T85" fmla="*/ 87 h 2669"/>
                    <a:gd name="T86" fmla="*/ 905 w 3256"/>
                    <a:gd name="T87" fmla="*/ 29 h 2669"/>
                    <a:gd name="T88" fmla="*/ 789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6"/>
                    <a:gd name="T136" fmla="*/ 0 h 2669"/>
                    <a:gd name="T137" fmla="*/ 3256 w 3256"/>
                    <a:gd name="T138" fmla="*/ 2669 h 26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A7D3FF"/>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0" name="Freeform 130"/>
                <p:cNvSpPr>
                  <a:spLocks/>
                </p:cNvSpPr>
                <p:nvPr/>
              </p:nvSpPr>
              <p:spPr bwMode="auto">
                <a:xfrm>
                  <a:off x="1392238" y="2525713"/>
                  <a:ext cx="1050925" cy="1681163"/>
                </a:xfrm>
                <a:custGeom>
                  <a:avLst/>
                  <a:gdLst>
                    <a:gd name="T0" fmla="*/ 222 w 3498"/>
                    <a:gd name="T1" fmla="*/ 126 h 5586"/>
                    <a:gd name="T2" fmla="*/ 202 w 3498"/>
                    <a:gd name="T3" fmla="*/ 375 h 5586"/>
                    <a:gd name="T4" fmla="*/ 0 w 3498"/>
                    <a:gd name="T5" fmla="*/ 726 h 5586"/>
                    <a:gd name="T6" fmla="*/ 120 w 3498"/>
                    <a:gd name="T7" fmla="*/ 1020 h 5586"/>
                    <a:gd name="T8" fmla="*/ 132 w 3498"/>
                    <a:gd name="T9" fmla="*/ 1308 h 5586"/>
                    <a:gd name="T10" fmla="*/ 150 w 3498"/>
                    <a:gd name="T11" fmla="*/ 1800 h 5586"/>
                    <a:gd name="T12" fmla="*/ 246 w 3498"/>
                    <a:gd name="T13" fmla="*/ 2106 h 5586"/>
                    <a:gd name="T14" fmla="*/ 336 w 3498"/>
                    <a:gd name="T15" fmla="*/ 2268 h 5586"/>
                    <a:gd name="T16" fmla="*/ 480 w 3498"/>
                    <a:gd name="T17" fmla="*/ 2058 h 5586"/>
                    <a:gd name="T18" fmla="*/ 486 w 3498"/>
                    <a:gd name="T19" fmla="*/ 2244 h 5586"/>
                    <a:gd name="T20" fmla="*/ 382 w 3498"/>
                    <a:gd name="T21" fmla="*/ 2385 h 5586"/>
                    <a:gd name="T22" fmla="*/ 322 w 3498"/>
                    <a:gd name="T23" fmla="*/ 2565 h 5586"/>
                    <a:gd name="T24" fmla="*/ 588 w 3498"/>
                    <a:gd name="T25" fmla="*/ 2838 h 5586"/>
                    <a:gd name="T26" fmla="*/ 474 w 3498"/>
                    <a:gd name="T27" fmla="*/ 3000 h 5586"/>
                    <a:gd name="T28" fmla="*/ 654 w 3498"/>
                    <a:gd name="T29" fmla="*/ 3360 h 5586"/>
                    <a:gd name="T30" fmla="*/ 802 w 3498"/>
                    <a:gd name="T31" fmla="*/ 3736 h 5586"/>
                    <a:gd name="T32" fmla="*/ 822 w 3498"/>
                    <a:gd name="T33" fmla="*/ 4128 h 5586"/>
                    <a:gd name="T34" fmla="*/ 1242 w 3498"/>
                    <a:gd name="T35" fmla="*/ 4326 h 5586"/>
                    <a:gd name="T36" fmla="*/ 1522 w 3498"/>
                    <a:gd name="T37" fmla="*/ 4546 h 5586"/>
                    <a:gd name="T38" fmla="*/ 1702 w 3498"/>
                    <a:gd name="T39" fmla="*/ 4636 h 5586"/>
                    <a:gd name="T40" fmla="*/ 1854 w 3498"/>
                    <a:gd name="T41" fmla="*/ 4842 h 5586"/>
                    <a:gd name="T42" fmla="*/ 2033 w 3498"/>
                    <a:gd name="T43" fmla="*/ 5056 h 5586"/>
                    <a:gd name="T44" fmla="*/ 2088 w 3498"/>
                    <a:gd name="T45" fmla="*/ 5394 h 5586"/>
                    <a:gd name="T46" fmla="*/ 2328 w 3498"/>
                    <a:gd name="T47" fmla="*/ 5484 h 5586"/>
                    <a:gd name="T48" fmla="*/ 2658 w 3498"/>
                    <a:gd name="T49" fmla="*/ 5532 h 5586"/>
                    <a:gd name="T50" fmla="*/ 3138 w 3498"/>
                    <a:gd name="T51" fmla="*/ 5586 h 5586"/>
                    <a:gd name="T52" fmla="*/ 3233 w 3498"/>
                    <a:gd name="T53" fmla="*/ 5416 h 5586"/>
                    <a:gd name="T54" fmla="*/ 3234 w 3498"/>
                    <a:gd name="T55" fmla="*/ 5184 h 5586"/>
                    <a:gd name="T56" fmla="*/ 3293 w 3498"/>
                    <a:gd name="T57" fmla="*/ 5026 h 5586"/>
                    <a:gd name="T58" fmla="*/ 3413 w 3498"/>
                    <a:gd name="T59" fmla="*/ 4846 h 5586"/>
                    <a:gd name="T60" fmla="*/ 3473 w 3498"/>
                    <a:gd name="T61" fmla="*/ 4846 h 5586"/>
                    <a:gd name="T62" fmla="*/ 3384 w 3498"/>
                    <a:gd name="T63" fmla="*/ 4572 h 5586"/>
                    <a:gd name="T64" fmla="*/ 2963 w 3498"/>
                    <a:gd name="T65" fmla="*/ 3886 h 5586"/>
                    <a:gd name="T66" fmla="*/ 2124 w 3498"/>
                    <a:gd name="T67" fmla="*/ 2706 h 5586"/>
                    <a:gd name="T68" fmla="*/ 1560 w 3498"/>
                    <a:gd name="T69" fmla="*/ 1938 h 5586"/>
                    <a:gd name="T70" fmla="*/ 444 w 3498"/>
                    <a:gd name="T71" fmla="*/ 45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8"/>
                    <a:gd name="T109" fmla="*/ 0 h 5586"/>
                    <a:gd name="T110" fmla="*/ 3498 w 3498"/>
                    <a:gd name="T111" fmla="*/ 5586 h 55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1" name="Freeform 131"/>
                <p:cNvSpPr>
                  <a:spLocks/>
                </p:cNvSpPr>
                <p:nvPr/>
              </p:nvSpPr>
              <p:spPr bwMode="auto">
                <a:xfrm>
                  <a:off x="1862138" y="2668588"/>
                  <a:ext cx="771525" cy="1165225"/>
                </a:xfrm>
                <a:custGeom>
                  <a:avLst/>
                  <a:gdLst>
                    <a:gd name="T0" fmla="*/ 261 w 2565"/>
                    <a:gd name="T1" fmla="*/ 0 h 3871"/>
                    <a:gd name="T2" fmla="*/ 1437 w 2565"/>
                    <a:gd name="T3" fmla="*/ 241 h 3871"/>
                    <a:gd name="T4" fmla="*/ 2565 w 2565"/>
                    <a:gd name="T5" fmla="*/ 465 h 3871"/>
                    <a:gd name="T6" fmla="*/ 2532 w 2565"/>
                    <a:gd name="T7" fmla="*/ 580 h 3871"/>
                    <a:gd name="T8" fmla="*/ 2454 w 2565"/>
                    <a:gd name="T9" fmla="*/ 964 h 3871"/>
                    <a:gd name="T10" fmla="*/ 2418 w 2565"/>
                    <a:gd name="T11" fmla="*/ 1324 h 3871"/>
                    <a:gd name="T12" fmla="*/ 2376 w 2565"/>
                    <a:gd name="T13" fmla="*/ 1678 h 3871"/>
                    <a:gd name="T14" fmla="*/ 2243 w 2565"/>
                    <a:gd name="T15" fmla="*/ 2489 h 3871"/>
                    <a:gd name="T16" fmla="*/ 2183 w 2565"/>
                    <a:gd name="T17" fmla="*/ 2999 h 3871"/>
                    <a:gd name="T18" fmla="*/ 2160 w 2565"/>
                    <a:gd name="T19" fmla="*/ 3094 h 3871"/>
                    <a:gd name="T20" fmla="*/ 2160 w 2565"/>
                    <a:gd name="T21" fmla="*/ 3226 h 3871"/>
                    <a:gd name="T22" fmla="*/ 2106 w 2565"/>
                    <a:gd name="T23" fmla="*/ 3292 h 3871"/>
                    <a:gd name="T24" fmla="*/ 2130 w 2565"/>
                    <a:gd name="T25" fmla="*/ 3436 h 3871"/>
                    <a:gd name="T26" fmla="*/ 1986 w 2565"/>
                    <a:gd name="T27" fmla="*/ 3388 h 3871"/>
                    <a:gd name="T28" fmla="*/ 1883 w 2565"/>
                    <a:gd name="T29" fmla="*/ 3359 h 3871"/>
                    <a:gd name="T30" fmla="*/ 1806 w 2565"/>
                    <a:gd name="T31" fmla="*/ 3406 h 3871"/>
                    <a:gd name="T32" fmla="*/ 1800 w 2565"/>
                    <a:gd name="T33" fmla="*/ 3490 h 3871"/>
                    <a:gd name="T34" fmla="*/ 1836 w 2565"/>
                    <a:gd name="T35" fmla="*/ 3664 h 3871"/>
                    <a:gd name="T36" fmla="*/ 1824 w 2565"/>
                    <a:gd name="T37" fmla="*/ 3784 h 3871"/>
                    <a:gd name="T38" fmla="*/ 1757 w 2565"/>
                    <a:gd name="T39" fmla="*/ 3871 h 3871"/>
                    <a:gd name="T40" fmla="*/ 1130 w 2565"/>
                    <a:gd name="T41" fmla="*/ 3054 h 3871"/>
                    <a:gd name="T42" fmla="*/ 899 w 2565"/>
                    <a:gd name="T43" fmla="*/ 2758 h 3871"/>
                    <a:gd name="T44" fmla="*/ 569 w 2565"/>
                    <a:gd name="T45" fmla="*/ 2236 h 3871"/>
                    <a:gd name="T46" fmla="*/ 144 w 2565"/>
                    <a:gd name="T47" fmla="*/ 1702 h 3871"/>
                    <a:gd name="T48" fmla="*/ 0 w 2565"/>
                    <a:gd name="T49" fmla="*/ 1459 h 3871"/>
                    <a:gd name="T50" fmla="*/ 261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5"/>
                    <a:gd name="T79" fmla="*/ 0 h 3871"/>
                    <a:gd name="T80" fmla="*/ 2565 w 2565"/>
                    <a:gd name="T81" fmla="*/ 3871 h 38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0070C0"/>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2" name="Freeform 132"/>
                <p:cNvSpPr>
                  <a:spLocks/>
                </p:cNvSpPr>
                <p:nvPr/>
              </p:nvSpPr>
              <p:spPr bwMode="auto">
                <a:xfrm>
                  <a:off x="2293938" y="1731963"/>
                  <a:ext cx="711200" cy="1143000"/>
                </a:xfrm>
                <a:custGeom>
                  <a:avLst/>
                  <a:gdLst>
                    <a:gd name="T0" fmla="*/ 681 w 2360"/>
                    <a:gd name="T1" fmla="*/ 12 h 3800"/>
                    <a:gd name="T2" fmla="*/ 803 w 2360"/>
                    <a:gd name="T3" fmla="*/ 0 h 3800"/>
                    <a:gd name="T4" fmla="*/ 979 w 2360"/>
                    <a:gd name="T5" fmla="*/ 64 h 3800"/>
                    <a:gd name="T6" fmla="*/ 955 w 2360"/>
                    <a:gd name="T7" fmla="*/ 312 h 3800"/>
                    <a:gd name="T8" fmla="*/ 947 w 2360"/>
                    <a:gd name="T9" fmla="*/ 528 h 3800"/>
                    <a:gd name="T10" fmla="*/ 950 w 2360"/>
                    <a:gd name="T11" fmla="*/ 804 h 3800"/>
                    <a:gd name="T12" fmla="*/ 1043 w 2360"/>
                    <a:gd name="T13" fmla="*/ 944 h 3800"/>
                    <a:gd name="T14" fmla="*/ 1190 w 2360"/>
                    <a:gd name="T15" fmla="*/ 1104 h 3800"/>
                    <a:gd name="T16" fmla="*/ 1251 w 2360"/>
                    <a:gd name="T17" fmla="*/ 1216 h 3800"/>
                    <a:gd name="T18" fmla="*/ 1370 w 2360"/>
                    <a:gd name="T19" fmla="*/ 1284 h 3800"/>
                    <a:gd name="T20" fmla="*/ 1267 w 2360"/>
                    <a:gd name="T21" fmla="*/ 1576 h 3800"/>
                    <a:gd name="T22" fmla="*/ 1267 w 2360"/>
                    <a:gd name="T23" fmla="*/ 1688 h 3800"/>
                    <a:gd name="T24" fmla="*/ 1267 w 2360"/>
                    <a:gd name="T25" fmla="*/ 1800 h 3800"/>
                    <a:gd name="T26" fmla="*/ 1430 w 2360"/>
                    <a:gd name="T27" fmla="*/ 1794 h 3800"/>
                    <a:gd name="T28" fmla="*/ 1515 w 2360"/>
                    <a:gd name="T29" fmla="*/ 2064 h 3800"/>
                    <a:gd name="T30" fmla="*/ 1531 w 2360"/>
                    <a:gd name="T31" fmla="*/ 2224 h 3800"/>
                    <a:gd name="T32" fmla="*/ 1579 w 2360"/>
                    <a:gd name="T33" fmla="*/ 2320 h 3800"/>
                    <a:gd name="T34" fmla="*/ 1667 w 2360"/>
                    <a:gd name="T35" fmla="*/ 2408 h 3800"/>
                    <a:gd name="T36" fmla="*/ 1760 w 2360"/>
                    <a:gd name="T37" fmla="*/ 2454 h 3800"/>
                    <a:gd name="T38" fmla="*/ 2000 w 2360"/>
                    <a:gd name="T39" fmla="*/ 2454 h 3800"/>
                    <a:gd name="T40" fmla="*/ 2090 w 2360"/>
                    <a:gd name="T41" fmla="*/ 2514 h 3800"/>
                    <a:gd name="T42" fmla="*/ 2210 w 2360"/>
                    <a:gd name="T43" fmla="*/ 2484 h 3800"/>
                    <a:gd name="T44" fmla="*/ 2210 w 2360"/>
                    <a:gd name="T45" fmla="*/ 2394 h 3800"/>
                    <a:gd name="T46" fmla="*/ 2360 w 2360"/>
                    <a:gd name="T47" fmla="*/ 2454 h 3800"/>
                    <a:gd name="T48" fmla="*/ 2291 w 2360"/>
                    <a:gd name="T49" fmla="*/ 3112 h 3800"/>
                    <a:gd name="T50" fmla="*/ 2251 w 2360"/>
                    <a:gd name="T51" fmla="*/ 3496 h 3800"/>
                    <a:gd name="T52" fmla="*/ 2219 w 2360"/>
                    <a:gd name="T53" fmla="*/ 3800 h 3800"/>
                    <a:gd name="T54" fmla="*/ 1707 w 2360"/>
                    <a:gd name="T55" fmla="*/ 3664 h 3800"/>
                    <a:gd name="T56" fmla="*/ 1115 w 2360"/>
                    <a:gd name="T57" fmla="*/ 3576 h 3800"/>
                    <a:gd name="T58" fmla="*/ 0 w 2360"/>
                    <a:gd name="T59" fmla="*/ 3355 h 3800"/>
                    <a:gd name="T60" fmla="*/ 121 w 2360"/>
                    <a:gd name="T61" fmla="*/ 2544 h 3800"/>
                    <a:gd name="T62" fmla="*/ 241 w 2360"/>
                    <a:gd name="T63" fmla="*/ 2365 h 3800"/>
                    <a:gd name="T64" fmla="*/ 150 w 2360"/>
                    <a:gd name="T65" fmla="*/ 2242 h 3800"/>
                    <a:gd name="T66" fmla="*/ 150 w 2360"/>
                    <a:gd name="T67" fmla="*/ 2125 h 3800"/>
                    <a:gd name="T68" fmla="*/ 300 w 2360"/>
                    <a:gd name="T69" fmla="*/ 2034 h 3800"/>
                    <a:gd name="T70" fmla="*/ 330 w 2360"/>
                    <a:gd name="T71" fmla="*/ 1887 h 3800"/>
                    <a:gd name="T72" fmla="*/ 330 w 2360"/>
                    <a:gd name="T73" fmla="*/ 1852 h 3800"/>
                    <a:gd name="T74" fmla="*/ 361 w 2360"/>
                    <a:gd name="T75" fmla="*/ 1794 h 3800"/>
                    <a:gd name="T76" fmla="*/ 478 w 2360"/>
                    <a:gd name="T77" fmla="*/ 1764 h 3800"/>
                    <a:gd name="T78" fmla="*/ 492 w 2360"/>
                    <a:gd name="T79" fmla="*/ 1671 h 3800"/>
                    <a:gd name="T80" fmla="*/ 480 w 2360"/>
                    <a:gd name="T81" fmla="*/ 1554 h 3800"/>
                    <a:gd name="T82" fmla="*/ 393 w 2360"/>
                    <a:gd name="T83" fmla="*/ 1432 h 3800"/>
                    <a:gd name="T84" fmla="*/ 396 w 2360"/>
                    <a:gd name="T85" fmla="*/ 1252 h 3800"/>
                    <a:gd name="T86" fmla="*/ 519 w 2360"/>
                    <a:gd name="T87" fmla="*/ 823 h 3800"/>
                    <a:gd name="T88" fmla="*/ 544 w 2360"/>
                    <a:gd name="T89" fmla="*/ 691 h 3800"/>
                    <a:gd name="T90" fmla="*/ 535 w 2360"/>
                    <a:gd name="T91" fmla="*/ 505 h 3800"/>
                    <a:gd name="T92" fmla="*/ 598 w 2360"/>
                    <a:gd name="T93" fmla="*/ 312 h 3800"/>
                    <a:gd name="T94" fmla="*/ 633 w 2360"/>
                    <a:gd name="T95" fmla="*/ 105 h 3800"/>
                    <a:gd name="T96" fmla="*/ 681 w 2360"/>
                    <a:gd name="T97" fmla="*/ 1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60"/>
                    <a:gd name="T148" fmla="*/ 0 h 3800"/>
                    <a:gd name="T149" fmla="*/ 2360 w 2360"/>
                    <a:gd name="T150" fmla="*/ 3800 h 3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A7D3FF"/>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grpSp>
          <p:grpSp>
            <p:nvGrpSpPr>
              <p:cNvPr id="143" name="组合 71"/>
              <p:cNvGrpSpPr>
                <a:grpSpLocks/>
              </p:cNvGrpSpPr>
              <p:nvPr/>
            </p:nvGrpSpPr>
            <p:grpSpPr bwMode="auto">
              <a:xfrm>
                <a:off x="3279968" y="2750795"/>
                <a:ext cx="3678581" cy="2531753"/>
                <a:chOff x="3371850" y="2762250"/>
                <a:chExt cx="3836988" cy="2627313"/>
              </a:xfrm>
              <a:solidFill>
                <a:srgbClr val="4BAFC8"/>
              </a:solidFill>
            </p:grpSpPr>
            <p:sp>
              <p:nvSpPr>
                <p:cNvPr id="144" name="Freeform 93"/>
                <p:cNvSpPr>
                  <a:spLocks/>
                </p:cNvSpPr>
                <p:nvPr/>
              </p:nvSpPr>
              <p:spPr bwMode="auto">
                <a:xfrm>
                  <a:off x="3371850" y="3768725"/>
                  <a:ext cx="1731963" cy="1620838"/>
                </a:xfrm>
                <a:custGeom>
                  <a:avLst/>
                  <a:gdLst>
                    <a:gd name="T0" fmla="*/ 60 w 5759"/>
                    <a:gd name="T1" fmla="*/ 2339 h 5383"/>
                    <a:gd name="T2" fmla="*/ 361 w 5759"/>
                    <a:gd name="T3" fmla="*/ 2605 h 5383"/>
                    <a:gd name="T4" fmla="*/ 571 w 5759"/>
                    <a:gd name="T5" fmla="*/ 2845 h 5383"/>
                    <a:gd name="T6" fmla="*/ 721 w 5759"/>
                    <a:gd name="T7" fmla="*/ 3025 h 5383"/>
                    <a:gd name="T8" fmla="*/ 863 w 5759"/>
                    <a:gd name="T9" fmla="*/ 3351 h 5383"/>
                    <a:gd name="T10" fmla="*/ 1081 w 5759"/>
                    <a:gd name="T11" fmla="*/ 3655 h 5383"/>
                    <a:gd name="T12" fmla="*/ 1431 w 5759"/>
                    <a:gd name="T13" fmla="*/ 3847 h 5383"/>
                    <a:gd name="T14" fmla="*/ 1651 w 5759"/>
                    <a:gd name="T15" fmla="*/ 3745 h 5383"/>
                    <a:gd name="T16" fmla="*/ 1863 w 5759"/>
                    <a:gd name="T17" fmla="*/ 3511 h 5383"/>
                    <a:gd name="T18" fmla="*/ 2175 w 5759"/>
                    <a:gd name="T19" fmla="*/ 3487 h 5383"/>
                    <a:gd name="T20" fmla="*/ 2575 w 5759"/>
                    <a:gd name="T21" fmla="*/ 3831 h 5383"/>
                    <a:gd name="T22" fmla="*/ 2972 w 5759"/>
                    <a:gd name="T23" fmla="*/ 4435 h 5383"/>
                    <a:gd name="T24" fmla="*/ 3199 w 5759"/>
                    <a:gd name="T25" fmla="*/ 4791 h 5383"/>
                    <a:gd name="T26" fmla="*/ 3362 w 5759"/>
                    <a:gd name="T27" fmla="*/ 5185 h 5383"/>
                    <a:gd name="T28" fmla="*/ 3932 w 5759"/>
                    <a:gd name="T29" fmla="*/ 5365 h 5383"/>
                    <a:gd name="T30" fmla="*/ 4279 w 5759"/>
                    <a:gd name="T31" fmla="*/ 5383 h 5383"/>
                    <a:gd name="T32" fmla="*/ 4191 w 5759"/>
                    <a:gd name="T33" fmla="*/ 5159 h 5383"/>
                    <a:gd name="T34" fmla="*/ 4052 w 5759"/>
                    <a:gd name="T35" fmla="*/ 4945 h 5383"/>
                    <a:gd name="T36" fmla="*/ 4082 w 5759"/>
                    <a:gd name="T37" fmla="*/ 4705 h 5383"/>
                    <a:gd name="T38" fmla="*/ 4103 w 5759"/>
                    <a:gd name="T39" fmla="*/ 4575 h 5383"/>
                    <a:gd name="T40" fmla="*/ 4022 w 5759"/>
                    <a:gd name="T41" fmla="*/ 4375 h 5383"/>
                    <a:gd name="T42" fmla="*/ 4112 w 5759"/>
                    <a:gd name="T43" fmla="*/ 4195 h 5383"/>
                    <a:gd name="T44" fmla="*/ 4382 w 5759"/>
                    <a:gd name="T45" fmla="*/ 4015 h 5383"/>
                    <a:gd name="T46" fmla="*/ 4532 w 5759"/>
                    <a:gd name="T47" fmla="*/ 3895 h 5383"/>
                    <a:gd name="T48" fmla="*/ 4911 w 5759"/>
                    <a:gd name="T49" fmla="*/ 3823 h 5383"/>
                    <a:gd name="T50" fmla="*/ 5042 w 5759"/>
                    <a:gd name="T51" fmla="*/ 3625 h 5383"/>
                    <a:gd name="T52" fmla="*/ 5102 w 5759"/>
                    <a:gd name="T53" fmla="*/ 3355 h 5383"/>
                    <a:gd name="T54" fmla="*/ 5282 w 5759"/>
                    <a:gd name="T55" fmla="*/ 3445 h 5383"/>
                    <a:gd name="T56" fmla="*/ 5702 w 5759"/>
                    <a:gd name="T57" fmla="*/ 3295 h 5383"/>
                    <a:gd name="T58" fmla="*/ 5672 w 5759"/>
                    <a:gd name="T59" fmla="*/ 2755 h 5383"/>
                    <a:gd name="T60" fmla="*/ 5719 w 5759"/>
                    <a:gd name="T61" fmla="*/ 2471 h 5383"/>
                    <a:gd name="T62" fmla="*/ 5535 w 5759"/>
                    <a:gd name="T63" fmla="*/ 2223 h 5383"/>
                    <a:gd name="T64" fmla="*/ 5479 w 5759"/>
                    <a:gd name="T65" fmla="*/ 1935 h 5383"/>
                    <a:gd name="T66" fmla="*/ 5479 w 5759"/>
                    <a:gd name="T67" fmla="*/ 1671 h 5383"/>
                    <a:gd name="T68" fmla="*/ 5471 w 5759"/>
                    <a:gd name="T69" fmla="*/ 1463 h 5383"/>
                    <a:gd name="T70" fmla="*/ 5231 w 5759"/>
                    <a:gd name="T71" fmla="*/ 1351 h 5383"/>
                    <a:gd name="T72" fmla="*/ 4964 w 5759"/>
                    <a:gd name="T73" fmla="*/ 1226 h 5383"/>
                    <a:gd name="T74" fmla="*/ 4727 w 5759"/>
                    <a:gd name="T75" fmla="*/ 1251 h 5383"/>
                    <a:gd name="T76" fmla="*/ 4208 w 5759"/>
                    <a:gd name="T77" fmla="*/ 1305 h 5383"/>
                    <a:gd name="T78" fmla="*/ 3927 w 5759"/>
                    <a:gd name="T79" fmla="*/ 1251 h 5383"/>
                    <a:gd name="T80" fmla="*/ 3620 w 5759"/>
                    <a:gd name="T81" fmla="*/ 1143 h 5383"/>
                    <a:gd name="T82" fmla="*/ 3227 w 5759"/>
                    <a:gd name="T83" fmla="*/ 1079 h 5383"/>
                    <a:gd name="T84" fmla="*/ 2988 w 5759"/>
                    <a:gd name="T85" fmla="*/ 1005 h 5383"/>
                    <a:gd name="T86" fmla="*/ 2823 w 5759"/>
                    <a:gd name="T87" fmla="*/ 858 h 5383"/>
                    <a:gd name="T88" fmla="*/ 2823 w 5759"/>
                    <a:gd name="T89" fmla="*/ 620 h 5383"/>
                    <a:gd name="T90" fmla="*/ 2843 w 5759"/>
                    <a:gd name="T91" fmla="*/ 198 h 5383"/>
                    <a:gd name="T92" fmla="*/ 2498 w 5759"/>
                    <a:gd name="T93" fmla="*/ 0 h 5383"/>
                    <a:gd name="T94" fmla="*/ 1611 w 5759"/>
                    <a:gd name="T95" fmla="*/ 18 h 5383"/>
                    <a:gd name="T96" fmla="*/ 1598 w 5759"/>
                    <a:gd name="T97" fmla="*/ 2282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59"/>
                    <a:gd name="T148" fmla="*/ 0 h 5383"/>
                    <a:gd name="T149" fmla="*/ 5759 w 5759"/>
                    <a:gd name="T150" fmla="*/ 5383 h 53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F29B3C"/>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5" name="Freeform 92"/>
                <p:cNvSpPr>
                  <a:spLocks/>
                </p:cNvSpPr>
                <p:nvPr/>
              </p:nvSpPr>
              <p:spPr bwMode="auto">
                <a:xfrm>
                  <a:off x="3856038" y="3656013"/>
                  <a:ext cx="1089025" cy="519113"/>
                </a:xfrm>
                <a:custGeom>
                  <a:avLst/>
                  <a:gdLst>
                    <a:gd name="T0" fmla="*/ 14 w 3616"/>
                    <a:gd name="T1" fmla="*/ 124 h 1724"/>
                    <a:gd name="T2" fmla="*/ 0 w 3616"/>
                    <a:gd name="T3" fmla="*/ 392 h 1724"/>
                    <a:gd name="T4" fmla="*/ 573 w 3616"/>
                    <a:gd name="T5" fmla="*/ 383 h 1724"/>
                    <a:gd name="T6" fmla="*/ 893 w 3616"/>
                    <a:gd name="T7" fmla="*/ 374 h 1724"/>
                    <a:gd name="T8" fmla="*/ 1215 w 3616"/>
                    <a:gd name="T9" fmla="*/ 374 h 1724"/>
                    <a:gd name="T10" fmla="*/ 1231 w 3616"/>
                    <a:gd name="T11" fmla="*/ 557 h 1724"/>
                    <a:gd name="T12" fmla="*/ 1241 w 3616"/>
                    <a:gd name="T13" fmla="*/ 831 h 1724"/>
                    <a:gd name="T14" fmla="*/ 1213 w 3616"/>
                    <a:gd name="T15" fmla="*/ 987 h 1724"/>
                    <a:gd name="T16" fmla="*/ 1177 w 3616"/>
                    <a:gd name="T17" fmla="*/ 1115 h 1724"/>
                    <a:gd name="T18" fmla="*/ 1213 w 3616"/>
                    <a:gd name="T19" fmla="*/ 1233 h 1724"/>
                    <a:gd name="T20" fmla="*/ 1215 w 3616"/>
                    <a:gd name="T21" fmla="*/ 1364 h 1724"/>
                    <a:gd name="T22" fmla="*/ 1378 w 3616"/>
                    <a:gd name="T23" fmla="*/ 1380 h 1724"/>
                    <a:gd name="T24" fmla="*/ 1478 w 3616"/>
                    <a:gd name="T25" fmla="*/ 1444 h 1724"/>
                    <a:gd name="T26" fmla="*/ 1615 w 3616"/>
                    <a:gd name="T27" fmla="*/ 1453 h 1724"/>
                    <a:gd name="T28" fmla="*/ 1780 w 3616"/>
                    <a:gd name="T29" fmla="*/ 1553 h 1724"/>
                    <a:gd name="T30" fmla="*/ 2009 w 3616"/>
                    <a:gd name="T31" fmla="*/ 1517 h 1724"/>
                    <a:gd name="T32" fmla="*/ 2173 w 3616"/>
                    <a:gd name="T33" fmla="*/ 1663 h 1724"/>
                    <a:gd name="T34" fmla="*/ 2319 w 3616"/>
                    <a:gd name="T35" fmla="*/ 1627 h 1724"/>
                    <a:gd name="T36" fmla="*/ 2446 w 3616"/>
                    <a:gd name="T37" fmla="*/ 1694 h 1724"/>
                    <a:gd name="T38" fmla="*/ 2594 w 3616"/>
                    <a:gd name="T39" fmla="*/ 1681 h 1724"/>
                    <a:gd name="T40" fmla="*/ 2866 w 3616"/>
                    <a:gd name="T41" fmla="*/ 1724 h 1724"/>
                    <a:gd name="T42" fmla="*/ 3115 w 3616"/>
                    <a:gd name="T43" fmla="*/ 1627 h 1724"/>
                    <a:gd name="T44" fmla="*/ 3252 w 3616"/>
                    <a:gd name="T45" fmla="*/ 1645 h 1724"/>
                    <a:gd name="T46" fmla="*/ 3353 w 3616"/>
                    <a:gd name="T47" fmla="*/ 1599 h 1724"/>
                    <a:gd name="T48" fmla="*/ 3462 w 3616"/>
                    <a:gd name="T49" fmla="*/ 1691 h 1724"/>
                    <a:gd name="T50" fmla="*/ 3616 w 3616"/>
                    <a:gd name="T51" fmla="*/ 1724 h 1724"/>
                    <a:gd name="T52" fmla="*/ 3616 w 3616"/>
                    <a:gd name="T53" fmla="*/ 914 h 1724"/>
                    <a:gd name="T54" fmla="*/ 3545 w 3616"/>
                    <a:gd name="T55" fmla="*/ 593 h 1724"/>
                    <a:gd name="T56" fmla="*/ 3526 w 3616"/>
                    <a:gd name="T57" fmla="*/ 392 h 1724"/>
                    <a:gd name="T58" fmla="*/ 3526 w 3616"/>
                    <a:gd name="T59" fmla="*/ 254 h 1724"/>
                    <a:gd name="T60" fmla="*/ 3499 w 3616"/>
                    <a:gd name="T61" fmla="*/ 136 h 1724"/>
                    <a:gd name="T62" fmla="*/ 3446 w 3616"/>
                    <a:gd name="T63" fmla="*/ 0 h 1724"/>
                    <a:gd name="T64" fmla="*/ 3096 w 3616"/>
                    <a:gd name="T65" fmla="*/ 28 h 1724"/>
                    <a:gd name="T66" fmla="*/ 1814 w 3616"/>
                    <a:gd name="T67" fmla="*/ 134 h 1724"/>
                    <a:gd name="T68" fmla="*/ 1155 w 3616"/>
                    <a:gd name="T69" fmla="*/ 134 h 1724"/>
                    <a:gd name="T70" fmla="*/ 416 w 3616"/>
                    <a:gd name="T71" fmla="*/ 130 h 1724"/>
                    <a:gd name="T72" fmla="*/ 14 w 3616"/>
                    <a:gd name="T73" fmla="*/ 1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6"/>
                    <a:gd name="T112" fmla="*/ 0 h 1724"/>
                    <a:gd name="T113" fmla="*/ 3616 w 3616"/>
                    <a:gd name="T114" fmla="*/ 1724 h 17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F29B3C"/>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6" name="Freeform 98"/>
                <p:cNvSpPr>
                  <a:spLocks/>
                </p:cNvSpPr>
                <p:nvPr/>
              </p:nvSpPr>
              <p:spPr bwMode="auto">
                <a:xfrm>
                  <a:off x="4916488" y="3663950"/>
                  <a:ext cx="600075" cy="606425"/>
                </a:xfrm>
                <a:custGeom>
                  <a:avLst/>
                  <a:gdLst>
                    <a:gd name="T0" fmla="*/ 2 w 1990"/>
                    <a:gd name="T1" fmla="*/ 240 h 2015"/>
                    <a:gd name="T2" fmla="*/ 1130 w 1990"/>
                    <a:gd name="T3" fmla="*/ 93 h 2015"/>
                    <a:gd name="T4" fmla="*/ 1435 w 1990"/>
                    <a:gd name="T5" fmla="*/ 62 h 2015"/>
                    <a:gd name="T6" fmla="*/ 1742 w 1990"/>
                    <a:gd name="T7" fmla="*/ 0 h 2015"/>
                    <a:gd name="T8" fmla="*/ 1798 w 1990"/>
                    <a:gd name="T9" fmla="*/ 61 h 2015"/>
                    <a:gd name="T10" fmla="*/ 1711 w 1990"/>
                    <a:gd name="T11" fmla="*/ 179 h 2015"/>
                    <a:gd name="T12" fmla="*/ 1775 w 1990"/>
                    <a:gd name="T13" fmla="*/ 243 h 2015"/>
                    <a:gd name="T14" fmla="*/ 1877 w 1990"/>
                    <a:gd name="T15" fmla="*/ 287 h 2015"/>
                    <a:gd name="T16" fmla="*/ 1979 w 1990"/>
                    <a:gd name="T17" fmla="*/ 240 h 2015"/>
                    <a:gd name="T18" fmla="*/ 1990 w 1990"/>
                    <a:gd name="T19" fmla="*/ 334 h 2015"/>
                    <a:gd name="T20" fmla="*/ 1934 w 1990"/>
                    <a:gd name="T21" fmla="*/ 406 h 2015"/>
                    <a:gd name="T22" fmla="*/ 1926 w 1990"/>
                    <a:gd name="T23" fmla="*/ 494 h 2015"/>
                    <a:gd name="T24" fmla="*/ 1870 w 1990"/>
                    <a:gd name="T25" fmla="*/ 558 h 2015"/>
                    <a:gd name="T26" fmla="*/ 1842 w 1990"/>
                    <a:gd name="T27" fmla="*/ 756 h 2015"/>
                    <a:gd name="T28" fmla="*/ 1782 w 1990"/>
                    <a:gd name="T29" fmla="*/ 862 h 2015"/>
                    <a:gd name="T30" fmla="*/ 1694 w 1990"/>
                    <a:gd name="T31" fmla="*/ 1102 h 2015"/>
                    <a:gd name="T32" fmla="*/ 1582 w 1990"/>
                    <a:gd name="T33" fmla="*/ 1254 h 2015"/>
                    <a:gd name="T34" fmla="*/ 1542 w 1990"/>
                    <a:gd name="T35" fmla="*/ 1446 h 2015"/>
                    <a:gd name="T36" fmla="*/ 1558 w 1990"/>
                    <a:gd name="T37" fmla="*/ 1734 h 2015"/>
                    <a:gd name="T38" fmla="*/ 1542 w 1990"/>
                    <a:gd name="T39" fmla="*/ 1894 h 2015"/>
                    <a:gd name="T40" fmla="*/ 1310 w 1990"/>
                    <a:gd name="T41" fmla="*/ 1926 h 2015"/>
                    <a:gd name="T42" fmla="*/ 1002 w 1990"/>
                    <a:gd name="T43" fmla="*/ 1926 h 2015"/>
                    <a:gd name="T44" fmla="*/ 607 w 1990"/>
                    <a:gd name="T45" fmla="*/ 1942 h 2015"/>
                    <a:gd name="T46" fmla="*/ 342 w 1990"/>
                    <a:gd name="T47" fmla="*/ 2015 h 2015"/>
                    <a:gd name="T48" fmla="*/ 303 w 1990"/>
                    <a:gd name="T49" fmla="*/ 1913 h 2015"/>
                    <a:gd name="T50" fmla="*/ 333 w 1990"/>
                    <a:gd name="T51" fmla="*/ 1814 h 2015"/>
                    <a:gd name="T52" fmla="*/ 297 w 1990"/>
                    <a:gd name="T53" fmla="*/ 1697 h 2015"/>
                    <a:gd name="T54" fmla="*/ 92 w 1990"/>
                    <a:gd name="T55" fmla="*/ 1701 h 2015"/>
                    <a:gd name="T56" fmla="*/ 92 w 1990"/>
                    <a:gd name="T57" fmla="*/ 888 h 2015"/>
                    <a:gd name="T58" fmla="*/ 21 w 1990"/>
                    <a:gd name="T59" fmla="*/ 578 h 2015"/>
                    <a:gd name="T60" fmla="*/ 0 w 1990"/>
                    <a:gd name="T61" fmla="*/ 377 h 2015"/>
                    <a:gd name="T62" fmla="*/ 2 w 1990"/>
                    <a:gd name="T63" fmla="*/ 240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0"/>
                    <a:gd name="T97" fmla="*/ 0 h 2015"/>
                    <a:gd name="T98" fmla="*/ 1990 w 1990"/>
                    <a:gd name="T99" fmla="*/ 2015 h 20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F29B3C"/>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7" name="Freeform 99"/>
                <p:cNvSpPr>
                  <a:spLocks/>
                </p:cNvSpPr>
                <p:nvPr/>
              </p:nvSpPr>
              <p:spPr bwMode="auto">
                <a:xfrm>
                  <a:off x="5014913" y="4232275"/>
                  <a:ext cx="700088" cy="590550"/>
                </a:xfrm>
                <a:custGeom>
                  <a:avLst/>
                  <a:gdLst>
                    <a:gd name="T0" fmla="*/ 283 w 2329"/>
                    <a:gd name="T1" fmla="*/ 48 h 1959"/>
                    <a:gd name="T2" fmla="*/ 988 w 2329"/>
                    <a:gd name="T3" fmla="*/ 32 h 1959"/>
                    <a:gd name="T4" fmla="*/ 1267 w 2329"/>
                    <a:gd name="T5" fmla="*/ 108 h 1959"/>
                    <a:gd name="T6" fmla="*/ 1279 w 2329"/>
                    <a:gd name="T7" fmla="*/ 252 h 1959"/>
                    <a:gd name="T8" fmla="*/ 1249 w 2329"/>
                    <a:gd name="T9" fmla="*/ 420 h 1959"/>
                    <a:gd name="T10" fmla="*/ 1153 w 2329"/>
                    <a:gd name="T11" fmla="*/ 672 h 1959"/>
                    <a:gd name="T12" fmla="*/ 1129 w 2329"/>
                    <a:gd name="T13" fmla="*/ 927 h 1959"/>
                    <a:gd name="T14" fmla="*/ 1573 w 2329"/>
                    <a:gd name="T15" fmla="*/ 930 h 1959"/>
                    <a:gd name="T16" fmla="*/ 1861 w 2329"/>
                    <a:gd name="T17" fmla="*/ 876 h 1959"/>
                    <a:gd name="T18" fmla="*/ 1921 w 2329"/>
                    <a:gd name="T19" fmla="*/ 1002 h 1959"/>
                    <a:gd name="T20" fmla="*/ 1975 w 2329"/>
                    <a:gd name="T21" fmla="*/ 1137 h 1959"/>
                    <a:gd name="T22" fmla="*/ 2029 w 2329"/>
                    <a:gd name="T23" fmla="*/ 1257 h 1959"/>
                    <a:gd name="T24" fmla="*/ 1789 w 2329"/>
                    <a:gd name="T25" fmla="*/ 1167 h 1959"/>
                    <a:gd name="T26" fmla="*/ 1687 w 2329"/>
                    <a:gd name="T27" fmla="*/ 1329 h 1959"/>
                    <a:gd name="T28" fmla="*/ 1807 w 2329"/>
                    <a:gd name="T29" fmla="*/ 1392 h 1959"/>
                    <a:gd name="T30" fmla="*/ 1969 w 2329"/>
                    <a:gd name="T31" fmla="*/ 1317 h 1959"/>
                    <a:gd name="T32" fmla="*/ 2029 w 2329"/>
                    <a:gd name="T33" fmla="*/ 1362 h 1959"/>
                    <a:gd name="T34" fmla="*/ 2137 w 2329"/>
                    <a:gd name="T35" fmla="*/ 1338 h 1959"/>
                    <a:gd name="T36" fmla="*/ 2257 w 2329"/>
                    <a:gd name="T37" fmla="*/ 1407 h 1959"/>
                    <a:gd name="T38" fmla="*/ 2167 w 2329"/>
                    <a:gd name="T39" fmla="*/ 1536 h 1959"/>
                    <a:gd name="T40" fmla="*/ 2305 w 2329"/>
                    <a:gd name="T41" fmla="*/ 1683 h 1959"/>
                    <a:gd name="T42" fmla="*/ 2245 w 2329"/>
                    <a:gd name="T43" fmla="*/ 1905 h 1959"/>
                    <a:gd name="T44" fmla="*/ 2089 w 2329"/>
                    <a:gd name="T45" fmla="*/ 1755 h 1959"/>
                    <a:gd name="T46" fmla="*/ 1951 w 2329"/>
                    <a:gd name="T47" fmla="*/ 1683 h 1959"/>
                    <a:gd name="T48" fmla="*/ 1729 w 2329"/>
                    <a:gd name="T49" fmla="*/ 1557 h 1959"/>
                    <a:gd name="T50" fmla="*/ 1885 w 2329"/>
                    <a:gd name="T51" fmla="*/ 1797 h 1959"/>
                    <a:gd name="T52" fmla="*/ 1759 w 2329"/>
                    <a:gd name="T53" fmla="*/ 1902 h 1959"/>
                    <a:gd name="T54" fmla="*/ 1597 w 2329"/>
                    <a:gd name="T55" fmla="*/ 1857 h 1959"/>
                    <a:gd name="T56" fmla="*/ 1405 w 2329"/>
                    <a:gd name="T57" fmla="*/ 1944 h 1959"/>
                    <a:gd name="T58" fmla="*/ 1357 w 2329"/>
                    <a:gd name="T59" fmla="*/ 1803 h 1959"/>
                    <a:gd name="T60" fmla="*/ 1309 w 2329"/>
                    <a:gd name="T61" fmla="*/ 1569 h 1959"/>
                    <a:gd name="T62" fmla="*/ 1279 w 2329"/>
                    <a:gd name="T63" fmla="*/ 1737 h 1959"/>
                    <a:gd name="T64" fmla="*/ 1063 w 2329"/>
                    <a:gd name="T65" fmla="*/ 1626 h 1959"/>
                    <a:gd name="T66" fmla="*/ 901 w 2329"/>
                    <a:gd name="T67" fmla="*/ 1770 h 1959"/>
                    <a:gd name="T68" fmla="*/ 631 w 2329"/>
                    <a:gd name="T69" fmla="*/ 1719 h 1959"/>
                    <a:gd name="T70" fmla="*/ 391 w 2329"/>
                    <a:gd name="T71" fmla="*/ 1737 h 1959"/>
                    <a:gd name="T72" fmla="*/ 234 w 2329"/>
                    <a:gd name="T73" fmla="*/ 1496 h 1959"/>
                    <a:gd name="T74" fmla="*/ 297 w 2329"/>
                    <a:gd name="T75" fmla="*/ 1130 h 1959"/>
                    <a:gd name="T76" fmla="*/ 156 w 2329"/>
                    <a:gd name="T77" fmla="*/ 770 h 1959"/>
                    <a:gd name="T78" fmla="*/ 0 w 2329"/>
                    <a:gd name="T79" fmla="*/ 491 h 1959"/>
                    <a:gd name="T80" fmla="*/ 1 w 2329"/>
                    <a:gd name="T81" fmla="*/ 263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29"/>
                    <a:gd name="T124" fmla="*/ 0 h 1959"/>
                    <a:gd name="T125" fmla="*/ 2329 w 2329"/>
                    <a:gd name="T126" fmla="*/ 1959 h 19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F29B3C"/>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8" name="Freeform 103"/>
                <p:cNvSpPr>
                  <a:spLocks/>
                </p:cNvSpPr>
                <p:nvPr/>
              </p:nvSpPr>
              <p:spPr bwMode="auto">
                <a:xfrm>
                  <a:off x="5530850" y="3135313"/>
                  <a:ext cx="825500" cy="493713"/>
                </a:xfrm>
                <a:custGeom>
                  <a:avLst/>
                  <a:gdLst>
                    <a:gd name="T0" fmla="*/ 0 w 2741"/>
                    <a:gd name="T1" fmla="*/ 1394 h 1641"/>
                    <a:gd name="T2" fmla="*/ 100 w 2741"/>
                    <a:gd name="T3" fmla="*/ 1452 h 1641"/>
                    <a:gd name="T4" fmla="*/ 117 w 2741"/>
                    <a:gd name="T5" fmla="*/ 1626 h 1641"/>
                    <a:gd name="T6" fmla="*/ 237 w 2741"/>
                    <a:gd name="T7" fmla="*/ 1641 h 1641"/>
                    <a:gd name="T8" fmla="*/ 350 w 2741"/>
                    <a:gd name="T9" fmla="*/ 1611 h 1641"/>
                    <a:gd name="T10" fmla="*/ 488 w 2741"/>
                    <a:gd name="T11" fmla="*/ 1605 h 1641"/>
                    <a:gd name="T12" fmla="*/ 656 w 2741"/>
                    <a:gd name="T13" fmla="*/ 1539 h 1641"/>
                    <a:gd name="T14" fmla="*/ 818 w 2741"/>
                    <a:gd name="T15" fmla="*/ 1473 h 1641"/>
                    <a:gd name="T16" fmla="*/ 998 w 2741"/>
                    <a:gd name="T17" fmla="*/ 1479 h 1641"/>
                    <a:gd name="T18" fmla="*/ 1267 w 2741"/>
                    <a:gd name="T19" fmla="*/ 1395 h 1641"/>
                    <a:gd name="T20" fmla="*/ 1651 w 2741"/>
                    <a:gd name="T21" fmla="*/ 1317 h 1641"/>
                    <a:gd name="T22" fmla="*/ 1884 w 2741"/>
                    <a:gd name="T23" fmla="*/ 1287 h 1641"/>
                    <a:gd name="T24" fmla="*/ 2172 w 2741"/>
                    <a:gd name="T25" fmla="*/ 1239 h 1641"/>
                    <a:gd name="T26" fmla="*/ 2402 w 2741"/>
                    <a:gd name="T27" fmla="*/ 1172 h 1641"/>
                    <a:gd name="T28" fmla="*/ 2705 w 2741"/>
                    <a:gd name="T29" fmla="*/ 1101 h 1641"/>
                    <a:gd name="T30" fmla="*/ 2729 w 2741"/>
                    <a:gd name="T31" fmla="*/ 1017 h 1641"/>
                    <a:gd name="T32" fmla="*/ 2672 w 2741"/>
                    <a:gd name="T33" fmla="*/ 872 h 1641"/>
                    <a:gd name="T34" fmla="*/ 2729 w 2741"/>
                    <a:gd name="T35" fmla="*/ 765 h 1641"/>
                    <a:gd name="T36" fmla="*/ 2741 w 2741"/>
                    <a:gd name="T37" fmla="*/ 639 h 1641"/>
                    <a:gd name="T38" fmla="*/ 2723 w 2741"/>
                    <a:gd name="T39" fmla="*/ 513 h 1641"/>
                    <a:gd name="T40" fmla="*/ 2615 w 2741"/>
                    <a:gd name="T41" fmla="*/ 423 h 1641"/>
                    <a:gd name="T42" fmla="*/ 2597 w 2741"/>
                    <a:gd name="T43" fmla="*/ 249 h 1641"/>
                    <a:gd name="T44" fmla="*/ 2540 w 2741"/>
                    <a:gd name="T45" fmla="*/ 182 h 1641"/>
                    <a:gd name="T46" fmla="*/ 2470 w 2741"/>
                    <a:gd name="T47" fmla="*/ 99 h 1641"/>
                    <a:gd name="T48" fmla="*/ 2347 w 2741"/>
                    <a:gd name="T49" fmla="*/ 2 h 1641"/>
                    <a:gd name="T50" fmla="*/ 2266 w 2741"/>
                    <a:gd name="T51" fmla="*/ 87 h 1641"/>
                    <a:gd name="T52" fmla="*/ 2154 w 2741"/>
                    <a:gd name="T53" fmla="*/ 123 h 1641"/>
                    <a:gd name="T54" fmla="*/ 1976 w 2741"/>
                    <a:gd name="T55" fmla="*/ 123 h 1641"/>
                    <a:gd name="T56" fmla="*/ 1813 w 2741"/>
                    <a:gd name="T57" fmla="*/ 107 h 1641"/>
                    <a:gd name="T58" fmla="*/ 1651 w 2741"/>
                    <a:gd name="T59" fmla="*/ 0 h 1641"/>
                    <a:gd name="T60" fmla="*/ 1620 w 2741"/>
                    <a:gd name="T61" fmla="*/ 138 h 1641"/>
                    <a:gd name="T62" fmla="*/ 1659 w 2741"/>
                    <a:gd name="T63" fmla="*/ 242 h 1641"/>
                    <a:gd name="T64" fmla="*/ 1476 w 2741"/>
                    <a:gd name="T65" fmla="*/ 272 h 1641"/>
                    <a:gd name="T66" fmla="*/ 1357 w 2741"/>
                    <a:gd name="T67" fmla="*/ 344 h 1641"/>
                    <a:gd name="T68" fmla="*/ 1356 w 2741"/>
                    <a:gd name="T69" fmla="*/ 458 h 1641"/>
                    <a:gd name="T70" fmla="*/ 1269 w 2741"/>
                    <a:gd name="T71" fmla="*/ 588 h 1641"/>
                    <a:gd name="T72" fmla="*/ 1173 w 2741"/>
                    <a:gd name="T73" fmla="*/ 717 h 1641"/>
                    <a:gd name="T74" fmla="*/ 1035 w 2741"/>
                    <a:gd name="T75" fmla="*/ 681 h 1641"/>
                    <a:gd name="T76" fmla="*/ 992 w 2741"/>
                    <a:gd name="T77" fmla="*/ 780 h 1641"/>
                    <a:gd name="T78" fmla="*/ 871 w 2741"/>
                    <a:gd name="T79" fmla="*/ 837 h 1641"/>
                    <a:gd name="T80" fmla="*/ 766 w 2741"/>
                    <a:gd name="T81" fmla="*/ 938 h 1641"/>
                    <a:gd name="T82" fmla="*/ 662 w 2741"/>
                    <a:gd name="T83" fmla="*/ 870 h 1641"/>
                    <a:gd name="T84" fmla="*/ 583 w 2741"/>
                    <a:gd name="T85" fmla="*/ 944 h 1641"/>
                    <a:gd name="T86" fmla="*/ 471 w 2741"/>
                    <a:gd name="T87" fmla="*/ 1005 h 1641"/>
                    <a:gd name="T88" fmla="*/ 479 w 2741"/>
                    <a:gd name="T89" fmla="*/ 1106 h 1641"/>
                    <a:gd name="T90" fmla="*/ 409 w 2741"/>
                    <a:gd name="T91" fmla="*/ 1185 h 1641"/>
                    <a:gd name="T92" fmla="*/ 315 w 2741"/>
                    <a:gd name="T93" fmla="*/ 1250 h 1641"/>
                    <a:gd name="T94" fmla="*/ 213 w 2741"/>
                    <a:gd name="T95" fmla="*/ 1307 h 1641"/>
                    <a:gd name="T96" fmla="*/ 0 w 2741"/>
                    <a:gd name="T97" fmla="*/ 139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41"/>
                    <a:gd name="T148" fmla="*/ 0 h 1641"/>
                    <a:gd name="T149" fmla="*/ 2741 w 2741"/>
                    <a:gd name="T150" fmla="*/ 1641 h 16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49" name="Freeform 104"/>
                <p:cNvSpPr>
                  <a:spLocks/>
                </p:cNvSpPr>
                <p:nvPr/>
              </p:nvSpPr>
              <p:spPr bwMode="auto">
                <a:xfrm>
                  <a:off x="5470525" y="3433763"/>
                  <a:ext cx="992188" cy="455613"/>
                </a:xfrm>
                <a:custGeom>
                  <a:avLst/>
                  <a:gdLst>
                    <a:gd name="T0" fmla="*/ 140 w 3296"/>
                    <a:gd name="T1" fmla="*/ 1004 h 1514"/>
                    <a:gd name="T2" fmla="*/ 150 w 3296"/>
                    <a:gd name="T3" fmla="*/ 1093 h 1514"/>
                    <a:gd name="T4" fmla="*/ 92 w 3296"/>
                    <a:gd name="T5" fmla="*/ 1169 h 1514"/>
                    <a:gd name="T6" fmla="*/ 86 w 3296"/>
                    <a:gd name="T7" fmla="*/ 1255 h 1514"/>
                    <a:gd name="T8" fmla="*/ 29 w 3296"/>
                    <a:gd name="T9" fmla="*/ 1321 h 1514"/>
                    <a:gd name="T10" fmla="*/ 0 w 3296"/>
                    <a:gd name="T11" fmla="*/ 1514 h 1514"/>
                    <a:gd name="T12" fmla="*/ 51 w 3296"/>
                    <a:gd name="T13" fmla="*/ 1511 h 1514"/>
                    <a:gd name="T14" fmla="*/ 231 w 3296"/>
                    <a:gd name="T15" fmla="*/ 1475 h 1514"/>
                    <a:gd name="T16" fmla="*/ 405 w 3296"/>
                    <a:gd name="T17" fmla="*/ 1463 h 1514"/>
                    <a:gd name="T18" fmla="*/ 513 w 3296"/>
                    <a:gd name="T19" fmla="*/ 1439 h 1514"/>
                    <a:gd name="T20" fmla="*/ 603 w 3296"/>
                    <a:gd name="T21" fmla="*/ 1439 h 1514"/>
                    <a:gd name="T22" fmla="*/ 753 w 3296"/>
                    <a:gd name="T23" fmla="*/ 1433 h 1514"/>
                    <a:gd name="T24" fmla="*/ 826 w 3296"/>
                    <a:gd name="T25" fmla="*/ 1378 h 1514"/>
                    <a:gd name="T26" fmla="*/ 856 w 3296"/>
                    <a:gd name="T27" fmla="*/ 1318 h 1514"/>
                    <a:gd name="T28" fmla="*/ 957 w 3296"/>
                    <a:gd name="T29" fmla="*/ 1343 h 1514"/>
                    <a:gd name="T30" fmla="*/ 1036 w 3296"/>
                    <a:gd name="T31" fmla="*/ 1288 h 1514"/>
                    <a:gd name="T32" fmla="*/ 1095 w 3296"/>
                    <a:gd name="T33" fmla="*/ 1307 h 1514"/>
                    <a:gd name="T34" fmla="*/ 1113 w 3296"/>
                    <a:gd name="T35" fmla="*/ 1373 h 1514"/>
                    <a:gd name="T36" fmla="*/ 1246 w 3296"/>
                    <a:gd name="T37" fmla="*/ 1348 h 1514"/>
                    <a:gd name="T38" fmla="*/ 1449 w 3296"/>
                    <a:gd name="T39" fmla="*/ 1289 h 1514"/>
                    <a:gd name="T40" fmla="*/ 1593 w 3296"/>
                    <a:gd name="T41" fmla="*/ 1271 h 1514"/>
                    <a:gd name="T42" fmla="*/ 1784 w 3296"/>
                    <a:gd name="T43" fmla="*/ 1205 h 1514"/>
                    <a:gd name="T44" fmla="*/ 1965 w 3296"/>
                    <a:gd name="T45" fmla="*/ 1198 h 1514"/>
                    <a:gd name="T46" fmla="*/ 2090 w 3296"/>
                    <a:gd name="T47" fmla="*/ 1139 h 1514"/>
                    <a:gd name="T48" fmla="*/ 2246 w 3296"/>
                    <a:gd name="T49" fmla="*/ 1151 h 1514"/>
                    <a:gd name="T50" fmla="*/ 2355 w 3296"/>
                    <a:gd name="T51" fmla="*/ 1078 h 1514"/>
                    <a:gd name="T52" fmla="*/ 2357 w 3296"/>
                    <a:gd name="T53" fmla="*/ 931 h 1514"/>
                    <a:gd name="T54" fmla="*/ 2445 w 3296"/>
                    <a:gd name="T55" fmla="*/ 903 h 1514"/>
                    <a:gd name="T56" fmla="*/ 2528 w 3296"/>
                    <a:gd name="T57" fmla="*/ 769 h 1514"/>
                    <a:gd name="T58" fmla="*/ 2900 w 3296"/>
                    <a:gd name="T59" fmla="*/ 483 h 1514"/>
                    <a:gd name="T60" fmla="*/ 2865 w 3296"/>
                    <a:gd name="T61" fmla="*/ 388 h 1514"/>
                    <a:gd name="T62" fmla="*/ 3225 w 3296"/>
                    <a:gd name="T63" fmla="*/ 208 h 1514"/>
                    <a:gd name="T64" fmla="*/ 3296 w 3296"/>
                    <a:gd name="T65" fmla="*/ 113 h 1514"/>
                    <a:gd name="T66" fmla="*/ 3293 w 3296"/>
                    <a:gd name="T67" fmla="*/ 0 h 1514"/>
                    <a:gd name="T68" fmla="*/ 3152 w 3296"/>
                    <a:gd name="T69" fmla="*/ 65 h 1514"/>
                    <a:gd name="T70" fmla="*/ 2906 w 3296"/>
                    <a:gd name="T71" fmla="*/ 107 h 1514"/>
                    <a:gd name="T72" fmla="*/ 2590 w 3296"/>
                    <a:gd name="T73" fmla="*/ 182 h 1514"/>
                    <a:gd name="T74" fmla="*/ 2372 w 3296"/>
                    <a:gd name="T75" fmla="*/ 245 h 1514"/>
                    <a:gd name="T76" fmla="*/ 2086 w 3296"/>
                    <a:gd name="T77" fmla="*/ 292 h 1514"/>
                    <a:gd name="T78" fmla="*/ 1856 w 3296"/>
                    <a:gd name="T79" fmla="*/ 322 h 1514"/>
                    <a:gd name="T80" fmla="*/ 1472 w 3296"/>
                    <a:gd name="T81" fmla="*/ 400 h 1514"/>
                    <a:gd name="T82" fmla="*/ 1200 w 3296"/>
                    <a:gd name="T83" fmla="*/ 485 h 1514"/>
                    <a:gd name="T84" fmla="*/ 1017 w 3296"/>
                    <a:gd name="T85" fmla="*/ 479 h 1514"/>
                    <a:gd name="T86" fmla="*/ 689 w 3296"/>
                    <a:gd name="T87" fmla="*/ 613 h 1514"/>
                    <a:gd name="T88" fmla="*/ 549 w 3296"/>
                    <a:gd name="T89" fmla="*/ 617 h 1514"/>
                    <a:gd name="T90" fmla="*/ 435 w 3296"/>
                    <a:gd name="T91" fmla="*/ 649 h 1514"/>
                    <a:gd name="T92" fmla="*/ 315 w 3296"/>
                    <a:gd name="T93" fmla="*/ 632 h 1514"/>
                    <a:gd name="T94" fmla="*/ 228 w 3296"/>
                    <a:gd name="T95" fmla="*/ 671 h 1514"/>
                    <a:gd name="T96" fmla="*/ 189 w 3296"/>
                    <a:gd name="T97" fmla="*/ 761 h 1514"/>
                    <a:gd name="T98" fmla="*/ 140 w 3296"/>
                    <a:gd name="T99" fmla="*/ 853 h 1514"/>
                    <a:gd name="T100" fmla="*/ 170 w 3296"/>
                    <a:gd name="T101" fmla="*/ 943 h 1514"/>
                    <a:gd name="T102" fmla="*/ 140 w 3296"/>
                    <a:gd name="T103" fmla="*/ 1004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96"/>
                    <a:gd name="T157" fmla="*/ 0 h 1514"/>
                    <a:gd name="T158" fmla="*/ 3296 w 3296"/>
                    <a:gd name="T159" fmla="*/ 1514 h 15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0" name="Freeform 105"/>
                <p:cNvSpPr>
                  <a:spLocks/>
                </p:cNvSpPr>
                <p:nvPr/>
              </p:nvSpPr>
              <p:spPr bwMode="auto">
                <a:xfrm>
                  <a:off x="5353050" y="3865563"/>
                  <a:ext cx="422275" cy="733425"/>
                </a:xfrm>
                <a:custGeom>
                  <a:avLst/>
                  <a:gdLst>
                    <a:gd name="T0" fmla="*/ 390 w 1400"/>
                    <a:gd name="T1" fmla="*/ 83 h 2439"/>
                    <a:gd name="T2" fmla="*/ 330 w 1400"/>
                    <a:gd name="T3" fmla="*/ 189 h 2439"/>
                    <a:gd name="T4" fmla="*/ 241 w 1400"/>
                    <a:gd name="T5" fmla="*/ 431 h 2439"/>
                    <a:gd name="T6" fmla="*/ 129 w 1400"/>
                    <a:gd name="T7" fmla="*/ 582 h 2439"/>
                    <a:gd name="T8" fmla="*/ 87 w 1400"/>
                    <a:gd name="T9" fmla="*/ 774 h 2439"/>
                    <a:gd name="T10" fmla="*/ 106 w 1400"/>
                    <a:gd name="T11" fmla="*/ 1056 h 2439"/>
                    <a:gd name="T12" fmla="*/ 90 w 1400"/>
                    <a:gd name="T13" fmla="*/ 1221 h 2439"/>
                    <a:gd name="T14" fmla="*/ 139 w 1400"/>
                    <a:gd name="T15" fmla="*/ 1329 h 2439"/>
                    <a:gd name="T16" fmla="*/ 180 w 1400"/>
                    <a:gd name="T17" fmla="*/ 1398 h 2439"/>
                    <a:gd name="T18" fmla="*/ 151 w 1400"/>
                    <a:gd name="T19" fmla="*/ 1472 h 2439"/>
                    <a:gd name="T20" fmla="*/ 180 w 1400"/>
                    <a:gd name="T21" fmla="*/ 1548 h 2439"/>
                    <a:gd name="T22" fmla="*/ 120 w 1400"/>
                    <a:gd name="T23" fmla="*/ 1640 h 2439"/>
                    <a:gd name="T24" fmla="*/ 121 w 1400"/>
                    <a:gd name="T25" fmla="*/ 1758 h 2439"/>
                    <a:gd name="T26" fmla="*/ 25 w 1400"/>
                    <a:gd name="T27" fmla="*/ 1893 h 2439"/>
                    <a:gd name="T28" fmla="*/ 0 w 1400"/>
                    <a:gd name="T29" fmla="*/ 2027 h 2439"/>
                    <a:gd name="T30" fmla="*/ 3 w 1400"/>
                    <a:gd name="T31" fmla="*/ 2147 h 2439"/>
                    <a:gd name="T32" fmla="*/ 444 w 1400"/>
                    <a:gd name="T33" fmla="*/ 2151 h 2439"/>
                    <a:gd name="T34" fmla="*/ 585 w 1400"/>
                    <a:gd name="T35" fmla="*/ 2121 h 2439"/>
                    <a:gd name="T36" fmla="*/ 732 w 1400"/>
                    <a:gd name="T37" fmla="*/ 2097 h 2439"/>
                    <a:gd name="T38" fmla="*/ 811 w 1400"/>
                    <a:gd name="T39" fmla="*/ 2117 h 2439"/>
                    <a:gd name="T40" fmla="*/ 793 w 1400"/>
                    <a:gd name="T41" fmla="*/ 2223 h 2439"/>
                    <a:gd name="T42" fmla="*/ 847 w 1400"/>
                    <a:gd name="T43" fmla="*/ 2357 h 2439"/>
                    <a:gd name="T44" fmla="*/ 910 w 1400"/>
                    <a:gd name="T45" fmla="*/ 2439 h 2439"/>
                    <a:gd name="T46" fmla="*/ 1148 w 1400"/>
                    <a:gd name="T47" fmla="*/ 2309 h 2439"/>
                    <a:gd name="T48" fmla="*/ 1358 w 1400"/>
                    <a:gd name="T49" fmla="*/ 2309 h 2439"/>
                    <a:gd name="T50" fmla="*/ 1388 w 1400"/>
                    <a:gd name="T51" fmla="*/ 2249 h 2439"/>
                    <a:gd name="T52" fmla="*/ 1400 w 1400"/>
                    <a:gd name="T53" fmla="*/ 2037 h 2439"/>
                    <a:gd name="T54" fmla="*/ 1363 w 1400"/>
                    <a:gd name="T55" fmla="*/ 1772 h 2439"/>
                    <a:gd name="T56" fmla="*/ 1327 w 1400"/>
                    <a:gd name="T57" fmla="*/ 1470 h 2439"/>
                    <a:gd name="T58" fmla="*/ 1281 w 1400"/>
                    <a:gd name="T59" fmla="*/ 839 h 2439"/>
                    <a:gd name="T60" fmla="*/ 1238 w 1400"/>
                    <a:gd name="T61" fmla="*/ 509 h 2439"/>
                    <a:gd name="T62" fmla="*/ 1244 w 1400"/>
                    <a:gd name="T63" fmla="*/ 272 h 2439"/>
                    <a:gd name="T64" fmla="*/ 1146 w 1400"/>
                    <a:gd name="T65" fmla="*/ 0 h 2439"/>
                    <a:gd name="T66" fmla="*/ 988 w 1400"/>
                    <a:gd name="T67" fmla="*/ 5 h 2439"/>
                    <a:gd name="T68" fmla="*/ 900 w 1400"/>
                    <a:gd name="T69" fmla="*/ 6 h 2439"/>
                    <a:gd name="T70" fmla="*/ 786 w 1400"/>
                    <a:gd name="T71" fmla="*/ 30 h 2439"/>
                    <a:gd name="T72" fmla="*/ 621 w 1400"/>
                    <a:gd name="T73" fmla="*/ 42 h 2439"/>
                    <a:gd name="T74" fmla="*/ 444 w 1400"/>
                    <a:gd name="T75" fmla="*/ 77 h 2439"/>
                    <a:gd name="T76" fmla="*/ 390 w 1400"/>
                    <a:gd name="T77" fmla="*/ 83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0"/>
                    <a:gd name="T118" fmla="*/ 0 h 2439"/>
                    <a:gd name="T119" fmla="*/ 1400 w 1400"/>
                    <a:gd name="T120" fmla="*/ 2439 h 24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1" name="Freeform 106"/>
                <p:cNvSpPr>
                  <a:spLocks/>
                </p:cNvSpPr>
                <p:nvPr/>
              </p:nvSpPr>
              <p:spPr bwMode="auto">
                <a:xfrm>
                  <a:off x="5697538" y="3794125"/>
                  <a:ext cx="496888" cy="773113"/>
                </a:xfrm>
                <a:custGeom>
                  <a:avLst/>
                  <a:gdLst>
                    <a:gd name="T0" fmla="*/ 0 w 1649"/>
                    <a:gd name="T1" fmla="*/ 234 h 2568"/>
                    <a:gd name="T2" fmla="*/ 99 w 1649"/>
                    <a:gd name="T3" fmla="*/ 506 h 2568"/>
                    <a:gd name="T4" fmla="*/ 95 w 1649"/>
                    <a:gd name="T5" fmla="*/ 741 h 2568"/>
                    <a:gd name="T6" fmla="*/ 141 w 1649"/>
                    <a:gd name="T7" fmla="*/ 1116 h 2568"/>
                    <a:gd name="T8" fmla="*/ 185 w 1649"/>
                    <a:gd name="T9" fmla="*/ 1721 h 2568"/>
                    <a:gd name="T10" fmla="*/ 255 w 1649"/>
                    <a:gd name="T11" fmla="*/ 2280 h 2568"/>
                    <a:gd name="T12" fmla="*/ 243 w 1649"/>
                    <a:gd name="T13" fmla="*/ 2483 h 2568"/>
                    <a:gd name="T14" fmla="*/ 216 w 1649"/>
                    <a:gd name="T15" fmla="*/ 2544 h 2568"/>
                    <a:gd name="T16" fmla="*/ 379 w 1649"/>
                    <a:gd name="T17" fmla="*/ 2472 h 2568"/>
                    <a:gd name="T18" fmla="*/ 409 w 1649"/>
                    <a:gd name="T19" fmla="*/ 2352 h 2568"/>
                    <a:gd name="T20" fmla="*/ 473 w 1649"/>
                    <a:gd name="T21" fmla="*/ 2432 h 2568"/>
                    <a:gd name="T22" fmla="*/ 513 w 1649"/>
                    <a:gd name="T23" fmla="*/ 2520 h 2568"/>
                    <a:gd name="T24" fmla="*/ 609 w 1649"/>
                    <a:gd name="T25" fmla="*/ 2568 h 2568"/>
                    <a:gd name="T26" fmla="*/ 649 w 1649"/>
                    <a:gd name="T27" fmla="*/ 2472 h 2568"/>
                    <a:gd name="T28" fmla="*/ 619 w 1649"/>
                    <a:gd name="T29" fmla="*/ 2292 h 2568"/>
                    <a:gd name="T30" fmla="*/ 619 w 1649"/>
                    <a:gd name="T31" fmla="*/ 2172 h 2568"/>
                    <a:gd name="T32" fmla="*/ 809 w 1649"/>
                    <a:gd name="T33" fmla="*/ 2128 h 2568"/>
                    <a:gd name="T34" fmla="*/ 945 w 1649"/>
                    <a:gd name="T35" fmla="*/ 2112 h 2568"/>
                    <a:gd name="T36" fmla="*/ 1273 w 1649"/>
                    <a:gd name="T37" fmla="*/ 2008 h 2568"/>
                    <a:gd name="T38" fmla="*/ 1609 w 1649"/>
                    <a:gd name="T39" fmla="*/ 1932 h 2568"/>
                    <a:gd name="T40" fmla="*/ 1649 w 1649"/>
                    <a:gd name="T41" fmla="*/ 1784 h 2568"/>
                    <a:gd name="T42" fmla="*/ 1609 w 1649"/>
                    <a:gd name="T43" fmla="*/ 1656 h 2568"/>
                    <a:gd name="T44" fmla="*/ 1585 w 1649"/>
                    <a:gd name="T45" fmla="*/ 1480 h 2568"/>
                    <a:gd name="T46" fmla="*/ 1569 w 1649"/>
                    <a:gd name="T47" fmla="*/ 1384 h 2568"/>
                    <a:gd name="T48" fmla="*/ 1601 w 1649"/>
                    <a:gd name="T49" fmla="*/ 1224 h 2568"/>
                    <a:gd name="T50" fmla="*/ 1545 w 1649"/>
                    <a:gd name="T51" fmla="*/ 1120 h 2568"/>
                    <a:gd name="T52" fmla="*/ 1433 w 1649"/>
                    <a:gd name="T53" fmla="*/ 928 h 2568"/>
                    <a:gd name="T54" fmla="*/ 1369 w 1649"/>
                    <a:gd name="T55" fmla="*/ 672 h 2568"/>
                    <a:gd name="T56" fmla="*/ 1257 w 1649"/>
                    <a:gd name="T57" fmla="*/ 272 h 2568"/>
                    <a:gd name="T58" fmla="*/ 1185 w 1649"/>
                    <a:gd name="T59" fmla="*/ 144 h 2568"/>
                    <a:gd name="T60" fmla="*/ 1209 w 1649"/>
                    <a:gd name="T61" fmla="*/ 0 h 2568"/>
                    <a:gd name="T62" fmla="*/ 1029 w 1649"/>
                    <a:gd name="T63" fmla="*/ 5 h 2568"/>
                    <a:gd name="T64" fmla="*/ 839 w 1649"/>
                    <a:gd name="T65" fmla="*/ 71 h 2568"/>
                    <a:gd name="T66" fmla="*/ 696 w 1649"/>
                    <a:gd name="T67" fmla="*/ 90 h 2568"/>
                    <a:gd name="T68" fmla="*/ 489 w 1649"/>
                    <a:gd name="T69" fmla="*/ 149 h 2568"/>
                    <a:gd name="T70" fmla="*/ 356 w 1649"/>
                    <a:gd name="T71" fmla="*/ 174 h 2568"/>
                    <a:gd name="T72" fmla="*/ 341 w 1649"/>
                    <a:gd name="T73" fmla="*/ 107 h 2568"/>
                    <a:gd name="T74" fmla="*/ 339 w 1649"/>
                    <a:gd name="T75" fmla="*/ 108 h 2568"/>
                    <a:gd name="T76" fmla="*/ 276 w 1649"/>
                    <a:gd name="T77" fmla="*/ 90 h 2568"/>
                    <a:gd name="T78" fmla="*/ 201 w 1649"/>
                    <a:gd name="T79" fmla="*/ 143 h 2568"/>
                    <a:gd name="T80" fmla="*/ 99 w 1649"/>
                    <a:gd name="T81" fmla="*/ 117 h 2568"/>
                    <a:gd name="T82" fmla="*/ 72 w 1649"/>
                    <a:gd name="T83" fmla="*/ 177 h 2568"/>
                    <a:gd name="T84" fmla="*/ 0 w 1649"/>
                    <a:gd name="T85" fmla="*/ 23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9"/>
                    <a:gd name="T130" fmla="*/ 0 h 2568"/>
                    <a:gd name="T131" fmla="*/ 1649 w 1649"/>
                    <a:gd name="T132" fmla="*/ 2568 h 25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2" name="Freeform 107"/>
                <p:cNvSpPr>
                  <a:spLocks/>
                </p:cNvSpPr>
                <p:nvPr/>
              </p:nvSpPr>
              <p:spPr bwMode="auto">
                <a:xfrm>
                  <a:off x="6054725" y="3727450"/>
                  <a:ext cx="636588" cy="682625"/>
                </a:xfrm>
                <a:custGeom>
                  <a:avLst/>
                  <a:gdLst>
                    <a:gd name="T0" fmla="*/ 26 w 2113"/>
                    <a:gd name="T1" fmla="*/ 225 h 2269"/>
                    <a:gd name="T2" fmla="*/ 150 w 2113"/>
                    <a:gd name="T3" fmla="*/ 164 h 2269"/>
                    <a:gd name="T4" fmla="*/ 308 w 2113"/>
                    <a:gd name="T5" fmla="*/ 176 h 2269"/>
                    <a:gd name="T6" fmla="*/ 416 w 2113"/>
                    <a:gd name="T7" fmla="*/ 102 h 2269"/>
                    <a:gd name="T8" fmla="*/ 579 w 2113"/>
                    <a:gd name="T9" fmla="*/ 82 h 2269"/>
                    <a:gd name="T10" fmla="*/ 781 w 2113"/>
                    <a:gd name="T11" fmla="*/ 18 h 2269"/>
                    <a:gd name="T12" fmla="*/ 899 w 2113"/>
                    <a:gd name="T13" fmla="*/ 0 h 2269"/>
                    <a:gd name="T14" fmla="*/ 943 w 2113"/>
                    <a:gd name="T15" fmla="*/ 139 h 2269"/>
                    <a:gd name="T16" fmla="*/ 1009 w 2113"/>
                    <a:gd name="T17" fmla="*/ 238 h 2269"/>
                    <a:gd name="T18" fmla="*/ 1128 w 2113"/>
                    <a:gd name="T19" fmla="*/ 283 h 2269"/>
                    <a:gd name="T20" fmla="*/ 1153 w 2113"/>
                    <a:gd name="T21" fmla="*/ 379 h 2269"/>
                    <a:gd name="T22" fmla="*/ 1302 w 2113"/>
                    <a:gd name="T23" fmla="*/ 439 h 2269"/>
                    <a:gd name="T24" fmla="*/ 1421 w 2113"/>
                    <a:gd name="T25" fmla="*/ 512 h 2269"/>
                    <a:gd name="T26" fmla="*/ 1521 w 2113"/>
                    <a:gd name="T27" fmla="*/ 612 h 2269"/>
                    <a:gd name="T28" fmla="*/ 1663 w 2113"/>
                    <a:gd name="T29" fmla="*/ 679 h 2269"/>
                    <a:gd name="T30" fmla="*/ 1873 w 2113"/>
                    <a:gd name="T31" fmla="*/ 859 h 2269"/>
                    <a:gd name="T32" fmla="*/ 1843 w 2113"/>
                    <a:gd name="T33" fmla="*/ 949 h 2269"/>
                    <a:gd name="T34" fmla="*/ 1987 w 2113"/>
                    <a:gd name="T35" fmla="*/ 1079 h 2269"/>
                    <a:gd name="T36" fmla="*/ 2113 w 2113"/>
                    <a:gd name="T37" fmla="*/ 1219 h 2269"/>
                    <a:gd name="T38" fmla="*/ 2024 w 2113"/>
                    <a:gd name="T39" fmla="*/ 1390 h 2269"/>
                    <a:gd name="T40" fmla="*/ 1987 w 2113"/>
                    <a:gd name="T41" fmla="*/ 1600 h 2269"/>
                    <a:gd name="T42" fmla="*/ 2024 w 2113"/>
                    <a:gd name="T43" fmla="*/ 1764 h 2269"/>
                    <a:gd name="T44" fmla="*/ 2042 w 2113"/>
                    <a:gd name="T45" fmla="*/ 1938 h 2269"/>
                    <a:gd name="T46" fmla="*/ 1933 w 2113"/>
                    <a:gd name="T47" fmla="*/ 1993 h 2269"/>
                    <a:gd name="T48" fmla="*/ 1813 w 2113"/>
                    <a:gd name="T49" fmla="*/ 1969 h 2269"/>
                    <a:gd name="T50" fmla="*/ 1759 w 2113"/>
                    <a:gd name="T51" fmla="*/ 2048 h 2269"/>
                    <a:gd name="T52" fmla="*/ 1759 w 2113"/>
                    <a:gd name="T53" fmla="*/ 2121 h 2269"/>
                    <a:gd name="T54" fmla="*/ 1731 w 2113"/>
                    <a:gd name="T55" fmla="*/ 2203 h 2269"/>
                    <a:gd name="T56" fmla="*/ 1677 w 2113"/>
                    <a:gd name="T57" fmla="*/ 2158 h 2269"/>
                    <a:gd name="T58" fmla="*/ 1494 w 2113"/>
                    <a:gd name="T59" fmla="*/ 2185 h 2269"/>
                    <a:gd name="T60" fmla="*/ 1137 w 2113"/>
                    <a:gd name="T61" fmla="*/ 2203 h 2269"/>
                    <a:gd name="T62" fmla="*/ 854 w 2113"/>
                    <a:gd name="T63" fmla="*/ 2249 h 2269"/>
                    <a:gd name="T64" fmla="*/ 613 w 2113"/>
                    <a:gd name="T65" fmla="*/ 2269 h 2269"/>
                    <a:gd name="T66" fmla="*/ 506 w 2113"/>
                    <a:gd name="T67" fmla="*/ 2231 h 2269"/>
                    <a:gd name="T68" fmla="*/ 426 w 2113"/>
                    <a:gd name="T69" fmla="*/ 2156 h 2269"/>
                    <a:gd name="T70" fmla="*/ 464 w 2113"/>
                    <a:gd name="T71" fmla="*/ 2007 h 2269"/>
                    <a:gd name="T72" fmla="*/ 423 w 2113"/>
                    <a:gd name="T73" fmla="*/ 1877 h 2269"/>
                    <a:gd name="T74" fmla="*/ 402 w 2113"/>
                    <a:gd name="T75" fmla="*/ 1718 h 2269"/>
                    <a:gd name="T76" fmla="*/ 383 w 2113"/>
                    <a:gd name="T77" fmla="*/ 1610 h 2269"/>
                    <a:gd name="T78" fmla="*/ 416 w 2113"/>
                    <a:gd name="T79" fmla="*/ 1448 h 2269"/>
                    <a:gd name="T80" fmla="*/ 246 w 2113"/>
                    <a:gd name="T81" fmla="*/ 1148 h 2269"/>
                    <a:gd name="T82" fmla="*/ 173 w 2113"/>
                    <a:gd name="T83" fmla="*/ 857 h 2269"/>
                    <a:gd name="T84" fmla="*/ 72 w 2113"/>
                    <a:gd name="T85" fmla="*/ 500 h 2269"/>
                    <a:gd name="T86" fmla="*/ 0 w 2113"/>
                    <a:gd name="T87" fmla="*/ 369 h 2269"/>
                    <a:gd name="T88" fmla="*/ 26 w 2113"/>
                    <a:gd name="T89" fmla="*/ 225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13"/>
                    <a:gd name="T136" fmla="*/ 0 h 2269"/>
                    <a:gd name="T137" fmla="*/ 2113 w 2113"/>
                    <a:gd name="T138" fmla="*/ 2269 h 22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3" name="Freeform 108"/>
                <p:cNvSpPr>
                  <a:spLocks/>
                </p:cNvSpPr>
                <p:nvPr/>
              </p:nvSpPr>
              <p:spPr bwMode="auto">
                <a:xfrm>
                  <a:off x="5884863" y="4310063"/>
                  <a:ext cx="1074738" cy="839788"/>
                </a:xfrm>
                <a:custGeom>
                  <a:avLst/>
                  <a:gdLst>
                    <a:gd name="T0" fmla="*/ 176 w 3573"/>
                    <a:gd name="T1" fmla="*/ 693 h 2793"/>
                    <a:gd name="T2" fmla="*/ 326 w 3573"/>
                    <a:gd name="T3" fmla="*/ 693 h 2793"/>
                    <a:gd name="T4" fmla="*/ 621 w 3573"/>
                    <a:gd name="T5" fmla="*/ 682 h 2793"/>
                    <a:gd name="T6" fmla="*/ 921 w 3573"/>
                    <a:gd name="T7" fmla="*/ 808 h 2793"/>
                    <a:gd name="T8" fmla="*/ 1166 w 3573"/>
                    <a:gd name="T9" fmla="*/ 843 h 2793"/>
                    <a:gd name="T10" fmla="*/ 1359 w 3573"/>
                    <a:gd name="T11" fmla="*/ 718 h 2793"/>
                    <a:gd name="T12" fmla="*/ 1587 w 3573"/>
                    <a:gd name="T13" fmla="*/ 598 h 2793"/>
                    <a:gd name="T14" fmla="*/ 1791 w 3573"/>
                    <a:gd name="T15" fmla="*/ 784 h 2793"/>
                    <a:gd name="T16" fmla="*/ 2007 w 3573"/>
                    <a:gd name="T17" fmla="*/ 934 h 2793"/>
                    <a:gd name="T18" fmla="*/ 2187 w 3573"/>
                    <a:gd name="T19" fmla="*/ 1162 h 2793"/>
                    <a:gd name="T20" fmla="*/ 2211 w 3573"/>
                    <a:gd name="T21" fmla="*/ 1402 h 2793"/>
                    <a:gd name="T22" fmla="*/ 2247 w 3573"/>
                    <a:gd name="T23" fmla="*/ 1624 h 2793"/>
                    <a:gd name="T24" fmla="*/ 2367 w 3573"/>
                    <a:gd name="T25" fmla="*/ 1563 h 2793"/>
                    <a:gd name="T26" fmla="*/ 2367 w 3573"/>
                    <a:gd name="T27" fmla="*/ 1683 h 2793"/>
                    <a:gd name="T28" fmla="*/ 2433 w 3573"/>
                    <a:gd name="T29" fmla="*/ 1948 h 2793"/>
                    <a:gd name="T30" fmla="*/ 2637 w 3573"/>
                    <a:gd name="T31" fmla="*/ 1953 h 2793"/>
                    <a:gd name="T32" fmla="*/ 2835 w 3573"/>
                    <a:gd name="T33" fmla="*/ 2266 h 2793"/>
                    <a:gd name="T34" fmla="*/ 2907 w 3573"/>
                    <a:gd name="T35" fmla="*/ 2493 h 2793"/>
                    <a:gd name="T36" fmla="*/ 3147 w 3573"/>
                    <a:gd name="T37" fmla="*/ 2643 h 2793"/>
                    <a:gd name="T38" fmla="*/ 3177 w 3573"/>
                    <a:gd name="T39" fmla="*/ 2793 h 2793"/>
                    <a:gd name="T40" fmla="*/ 3369 w 3573"/>
                    <a:gd name="T41" fmla="*/ 2770 h 2793"/>
                    <a:gd name="T42" fmla="*/ 3477 w 3573"/>
                    <a:gd name="T43" fmla="*/ 2733 h 2793"/>
                    <a:gd name="T44" fmla="*/ 3495 w 3573"/>
                    <a:gd name="T45" fmla="*/ 2500 h 2793"/>
                    <a:gd name="T46" fmla="*/ 3573 w 3573"/>
                    <a:gd name="T47" fmla="*/ 2266 h 2793"/>
                    <a:gd name="T48" fmla="*/ 3537 w 3573"/>
                    <a:gd name="T49" fmla="*/ 1863 h 2793"/>
                    <a:gd name="T50" fmla="*/ 3117 w 3573"/>
                    <a:gd name="T51" fmla="*/ 1173 h 2793"/>
                    <a:gd name="T52" fmla="*/ 3117 w 3573"/>
                    <a:gd name="T53" fmla="*/ 993 h 2793"/>
                    <a:gd name="T54" fmla="*/ 3237 w 3573"/>
                    <a:gd name="T55" fmla="*/ 1198 h 2793"/>
                    <a:gd name="T56" fmla="*/ 3147 w 3573"/>
                    <a:gd name="T57" fmla="*/ 963 h 2793"/>
                    <a:gd name="T58" fmla="*/ 2907 w 3573"/>
                    <a:gd name="T59" fmla="*/ 723 h 2793"/>
                    <a:gd name="T60" fmla="*/ 2787 w 3573"/>
                    <a:gd name="T61" fmla="*/ 490 h 2793"/>
                    <a:gd name="T62" fmla="*/ 2709 w 3573"/>
                    <a:gd name="T63" fmla="*/ 226 h 2793"/>
                    <a:gd name="T64" fmla="*/ 2595 w 3573"/>
                    <a:gd name="T65" fmla="*/ 262 h 2793"/>
                    <a:gd name="T66" fmla="*/ 2547 w 3573"/>
                    <a:gd name="T67" fmla="*/ 364 h 2793"/>
                    <a:gd name="T68" fmla="*/ 2607 w 3573"/>
                    <a:gd name="T69" fmla="*/ 93 h 2793"/>
                    <a:gd name="T70" fmla="*/ 2499 w 3573"/>
                    <a:gd name="T71" fmla="*/ 55 h 2793"/>
                    <a:gd name="T72" fmla="*/ 2325 w 3573"/>
                    <a:gd name="T73" fmla="*/ 112 h 2793"/>
                    <a:gd name="T74" fmla="*/ 2298 w 3573"/>
                    <a:gd name="T75" fmla="*/ 268 h 2793"/>
                    <a:gd name="T76" fmla="*/ 2049 w 3573"/>
                    <a:gd name="T77" fmla="*/ 249 h 2793"/>
                    <a:gd name="T78" fmla="*/ 1430 w 3573"/>
                    <a:gd name="T79" fmla="*/ 310 h 2793"/>
                    <a:gd name="T80" fmla="*/ 1076 w 3573"/>
                    <a:gd name="T81" fmla="*/ 295 h 2793"/>
                    <a:gd name="T82" fmla="*/ 653 w 3573"/>
                    <a:gd name="T83" fmla="*/ 297 h 2793"/>
                    <a:gd name="T84" fmla="*/ 195 w 3573"/>
                    <a:gd name="T85" fmla="*/ 414 h 2793"/>
                    <a:gd name="T86" fmla="*/ 0 w 3573"/>
                    <a:gd name="T87" fmla="*/ 58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73"/>
                    <a:gd name="T133" fmla="*/ 0 h 2793"/>
                    <a:gd name="T134" fmla="*/ 3573 w 3573"/>
                    <a:gd name="T135" fmla="*/ 2793 h 27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4" name="Freeform 109"/>
                <p:cNvSpPr>
                  <a:spLocks/>
                </p:cNvSpPr>
                <p:nvPr/>
              </p:nvSpPr>
              <p:spPr bwMode="auto">
                <a:xfrm>
                  <a:off x="6326188" y="3617913"/>
                  <a:ext cx="595313" cy="476250"/>
                </a:xfrm>
                <a:custGeom>
                  <a:avLst/>
                  <a:gdLst>
                    <a:gd name="T0" fmla="*/ 0 w 1978"/>
                    <a:gd name="T1" fmla="*/ 359 h 1580"/>
                    <a:gd name="T2" fmla="*/ 352 w 1978"/>
                    <a:gd name="T3" fmla="*/ 195 h 1580"/>
                    <a:gd name="T4" fmla="*/ 599 w 1978"/>
                    <a:gd name="T5" fmla="*/ 120 h 1580"/>
                    <a:gd name="T6" fmla="*/ 793 w 1978"/>
                    <a:gd name="T7" fmla="*/ 67 h 1580"/>
                    <a:gd name="T8" fmla="*/ 960 w 1978"/>
                    <a:gd name="T9" fmla="*/ 90 h 1580"/>
                    <a:gd name="T10" fmla="*/ 1050 w 1978"/>
                    <a:gd name="T11" fmla="*/ 180 h 1580"/>
                    <a:gd name="T12" fmla="*/ 1233 w 1978"/>
                    <a:gd name="T13" fmla="*/ 123 h 1580"/>
                    <a:gd name="T14" fmla="*/ 1470 w 1978"/>
                    <a:gd name="T15" fmla="*/ 0 h 1580"/>
                    <a:gd name="T16" fmla="*/ 1714 w 1978"/>
                    <a:gd name="T17" fmla="*/ 211 h 1580"/>
                    <a:gd name="T18" fmla="*/ 1921 w 1978"/>
                    <a:gd name="T19" fmla="*/ 330 h 1580"/>
                    <a:gd name="T20" fmla="*/ 1978 w 1978"/>
                    <a:gd name="T21" fmla="*/ 450 h 1580"/>
                    <a:gd name="T22" fmla="*/ 1891 w 1978"/>
                    <a:gd name="T23" fmla="*/ 629 h 1580"/>
                    <a:gd name="T24" fmla="*/ 1741 w 1978"/>
                    <a:gd name="T25" fmla="*/ 779 h 1580"/>
                    <a:gd name="T26" fmla="*/ 1741 w 1978"/>
                    <a:gd name="T27" fmla="*/ 929 h 1580"/>
                    <a:gd name="T28" fmla="*/ 1621 w 1978"/>
                    <a:gd name="T29" fmla="*/ 1019 h 1580"/>
                    <a:gd name="T30" fmla="*/ 1561 w 1978"/>
                    <a:gd name="T31" fmla="*/ 1169 h 1580"/>
                    <a:gd name="T32" fmla="*/ 1441 w 1978"/>
                    <a:gd name="T33" fmla="*/ 1309 h 1580"/>
                    <a:gd name="T34" fmla="*/ 1305 w 1978"/>
                    <a:gd name="T35" fmla="*/ 1297 h 1580"/>
                    <a:gd name="T36" fmla="*/ 1249 w 1978"/>
                    <a:gd name="T37" fmla="*/ 1353 h 1580"/>
                    <a:gd name="T38" fmla="*/ 1233 w 1978"/>
                    <a:gd name="T39" fmla="*/ 1449 h 1580"/>
                    <a:gd name="T40" fmla="*/ 1211 w 1978"/>
                    <a:gd name="T41" fmla="*/ 1580 h 1580"/>
                    <a:gd name="T42" fmla="*/ 1088 w 1978"/>
                    <a:gd name="T43" fmla="*/ 1442 h 1580"/>
                    <a:gd name="T44" fmla="*/ 941 w 1978"/>
                    <a:gd name="T45" fmla="*/ 1311 h 1580"/>
                    <a:gd name="T46" fmla="*/ 971 w 1978"/>
                    <a:gd name="T47" fmla="*/ 1220 h 1580"/>
                    <a:gd name="T48" fmla="*/ 765 w 1978"/>
                    <a:gd name="T49" fmla="*/ 1042 h 1580"/>
                    <a:gd name="T50" fmla="*/ 621 w 1978"/>
                    <a:gd name="T51" fmla="*/ 973 h 1580"/>
                    <a:gd name="T52" fmla="*/ 521 w 1978"/>
                    <a:gd name="T53" fmla="*/ 874 h 1580"/>
                    <a:gd name="T54" fmla="*/ 397 w 1978"/>
                    <a:gd name="T55" fmla="*/ 798 h 1580"/>
                    <a:gd name="T56" fmla="*/ 253 w 1978"/>
                    <a:gd name="T57" fmla="*/ 742 h 1580"/>
                    <a:gd name="T58" fmla="*/ 228 w 1978"/>
                    <a:gd name="T59" fmla="*/ 641 h 1580"/>
                    <a:gd name="T60" fmla="*/ 109 w 1978"/>
                    <a:gd name="T61" fmla="*/ 598 h 1580"/>
                    <a:gd name="T62" fmla="*/ 43 w 1978"/>
                    <a:gd name="T63" fmla="*/ 500 h 1580"/>
                    <a:gd name="T64" fmla="*/ 0 w 1978"/>
                    <a:gd name="T65" fmla="*/ 359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8"/>
                    <a:gd name="T100" fmla="*/ 0 h 1580"/>
                    <a:gd name="T101" fmla="*/ 1978 w 1978"/>
                    <a:gd name="T102" fmla="*/ 1580 h 15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5" name="Freeform 110"/>
                <p:cNvSpPr>
                  <a:spLocks/>
                </p:cNvSpPr>
                <p:nvPr/>
              </p:nvSpPr>
              <p:spPr bwMode="auto">
                <a:xfrm>
                  <a:off x="6180138" y="3228975"/>
                  <a:ext cx="1028700" cy="528638"/>
                </a:xfrm>
                <a:custGeom>
                  <a:avLst/>
                  <a:gdLst>
                    <a:gd name="T0" fmla="*/ 0 w 3422"/>
                    <a:gd name="T1" fmla="*/ 1760 h 1760"/>
                    <a:gd name="T2" fmla="*/ 168 w 3422"/>
                    <a:gd name="T3" fmla="*/ 1738 h 1760"/>
                    <a:gd name="T4" fmla="*/ 369 w 3422"/>
                    <a:gd name="T5" fmla="*/ 1675 h 1760"/>
                    <a:gd name="T6" fmla="*/ 487 w 3422"/>
                    <a:gd name="T7" fmla="*/ 1657 h 1760"/>
                    <a:gd name="T8" fmla="*/ 848 w 3422"/>
                    <a:gd name="T9" fmla="*/ 1490 h 1760"/>
                    <a:gd name="T10" fmla="*/ 1082 w 3422"/>
                    <a:gd name="T11" fmla="*/ 1419 h 1760"/>
                    <a:gd name="T12" fmla="*/ 1283 w 3422"/>
                    <a:gd name="T13" fmla="*/ 1365 h 1760"/>
                    <a:gd name="T14" fmla="*/ 1452 w 3422"/>
                    <a:gd name="T15" fmla="*/ 1386 h 1760"/>
                    <a:gd name="T16" fmla="*/ 1542 w 3422"/>
                    <a:gd name="T17" fmla="*/ 1478 h 1760"/>
                    <a:gd name="T18" fmla="*/ 1726 w 3422"/>
                    <a:gd name="T19" fmla="*/ 1418 h 1760"/>
                    <a:gd name="T20" fmla="*/ 1961 w 3422"/>
                    <a:gd name="T21" fmla="*/ 1298 h 1760"/>
                    <a:gd name="T22" fmla="*/ 2209 w 3422"/>
                    <a:gd name="T23" fmla="*/ 1511 h 1760"/>
                    <a:gd name="T24" fmla="*/ 2411 w 3422"/>
                    <a:gd name="T25" fmla="*/ 1626 h 1760"/>
                    <a:gd name="T26" fmla="*/ 2468 w 3422"/>
                    <a:gd name="T27" fmla="*/ 1748 h 1760"/>
                    <a:gd name="T28" fmla="*/ 2672 w 3422"/>
                    <a:gd name="T29" fmla="*/ 1590 h 1760"/>
                    <a:gd name="T30" fmla="*/ 2772 w 3422"/>
                    <a:gd name="T31" fmla="*/ 1460 h 1760"/>
                    <a:gd name="T32" fmla="*/ 2836 w 3422"/>
                    <a:gd name="T33" fmla="*/ 1300 h 1760"/>
                    <a:gd name="T34" fmla="*/ 2924 w 3422"/>
                    <a:gd name="T35" fmla="*/ 1148 h 1760"/>
                    <a:gd name="T36" fmla="*/ 3076 w 3422"/>
                    <a:gd name="T37" fmla="*/ 1068 h 1760"/>
                    <a:gd name="T38" fmla="*/ 3182 w 3422"/>
                    <a:gd name="T39" fmla="*/ 990 h 1760"/>
                    <a:gd name="T40" fmla="*/ 3244 w 3422"/>
                    <a:gd name="T41" fmla="*/ 932 h 1760"/>
                    <a:gd name="T42" fmla="*/ 3182 w 3422"/>
                    <a:gd name="T43" fmla="*/ 870 h 1760"/>
                    <a:gd name="T44" fmla="*/ 3002 w 3422"/>
                    <a:gd name="T45" fmla="*/ 960 h 1760"/>
                    <a:gd name="T46" fmla="*/ 2972 w 3422"/>
                    <a:gd name="T47" fmla="*/ 870 h 1760"/>
                    <a:gd name="T48" fmla="*/ 3076 w 3422"/>
                    <a:gd name="T49" fmla="*/ 844 h 1760"/>
                    <a:gd name="T50" fmla="*/ 3124 w 3422"/>
                    <a:gd name="T51" fmla="*/ 780 h 1760"/>
                    <a:gd name="T52" fmla="*/ 3122 w 3422"/>
                    <a:gd name="T53" fmla="*/ 660 h 1760"/>
                    <a:gd name="T54" fmla="*/ 3302 w 3422"/>
                    <a:gd name="T55" fmla="*/ 600 h 1760"/>
                    <a:gd name="T56" fmla="*/ 3404 w 3422"/>
                    <a:gd name="T57" fmla="*/ 476 h 1760"/>
                    <a:gd name="T58" fmla="*/ 3422 w 3422"/>
                    <a:gd name="T59" fmla="*/ 360 h 1760"/>
                    <a:gd name="T60" fmla="*/ 3302 w 3422"/>
                    <a:gd name="T61" fmla="*/ 240 h 1760"/>
                    <a:gd name="T62" fmla="*/ 3272 w 3422"/>
                    <a:gd name="T63" fmla="*/ 360 h 1760"/>
                    <a:gd name="T64" fmla="*/ 3180 w 3422"/>
                    <a:gd name="T65" fmla="*/ 332 h 1760"/>
                    <a:gd name="T66" fmla="*/ 3012 w 3422"/>
                    <a:gd name="T67" fmla="*/ 372 h 1760"/>
                    <a:gd name="T68" fmla="*/ 2912 w 3422"/>
                    <a:gd name="T69" fmla="*/ 270 h 1760"/>
                    <a:gd name="T70" fmla="*/ 2980 w 3422"/>
                    <a:gd name="T71" fmla="*/ 204 h 1760"/>
                    <a:gd name="T72" fmla="*/ 3092 w 3422"/>
                    <a:gd name="T73" fmla="*/ 260 h 1760"/>
                    <a:gd name="T74" fmla="*/ 3164 w 3422"/>
                    <a:gd name="T75" fmla="*/ 180 h 1760"/>
                    <a:gd name="T76" fmla="*/ 3272 w 3422"/>
                    <a:gd name="T77" fmla="*/ 150 h 1760"/>
                    <a:gd name="T78" fmla="*/ 3122 w 3422"/>
                    <a:gd name="T79" fmla="*/ 0 h 1760"/>
                    <a:gd name="T80" fmla="*/ 2924 w 3422"/>
                    <a:gd name="T81" fmla="*/ 92 h 1760"/>
                    <a:gd name="T82" fmla="*/ 2702 w 3422"/>
                    <a:gd name="T83" fmla="*/ 120 h 1760"/>
                    <a:gd name="T84" fmla="*/ 1852 w 3422"/>
                    <a:gd name="T85" fmla="*/ 372 h 1760"/>
                    <a:gd name="T86" fmla="*/ 1477 w 3422"/>
                    <a:gd name="T87" fmla="*/ 532 h 1760"/>
                    <a:gd name="T88" fmla="*/ 939 w 3422"/>
                    <a:gd name="T89" fmla="*/ 683 h 1760"/>
                    <a:gd name="T90" fmla="*/ 942 w 3422"/>
                    <a:gd name="T91" fmla="*/ 797 h 1760"/>
                    <a:gd name="T92" fmla="*/ 871 w 3422"/>
                    <a:gd name="T93" fmla="*/ 892 h 1760"/>
                    <a:gd name="T94" fmla="*/ 513 w 3422"/>
                    <a:gd name="T95" fmla="*/ 1070 h 1760"/>
                    <a:gd name="T96" fmla="*/ 545 w 3422"/>
                    <a:gd name="T97" fmla="*/ 1164 h 1760"/>
                    <a:gd name="T98" fmla="*/ 171 w 3422"/>
                    <a:gd name="T99" fmla="*/ 1451 h 1760"/>
                    <a:gd name="T100" fmla="*/ 93 w 3422"/>
                    <a:gd name="T101" fmla="*/ 1583 h 1760"/>
                    <a:gd name="T102" fmla="*/ 3 w 3422"/>
                    <a:gd name="T103" fmla="*/ 1614 h 1760"/>
                    <a:gd name="T104" fmla="*/ 0 w 3422"/>
                    <a:gd name="T105" fmla="*/ 1760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22"/>
                    <a:gd name="T160" fmla="*/ 0 h 1760"/>
                    <a:gd name="T161" fmla="*/ 3422 w 3422"/>
                    <a:gd name="T162" fmla="*/ 1760 h 17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6" name="Freeform 111"/>
                <p:cNvSpPr>
                  <a:spLocks/>
                </p:cNvSpPr>
                <p:nvPr/>
              </p:nvSpPr>
              <p:spPr bwMode="auto">
                <a:xfrm>
                  <a:off x="6334125" y="2884488"/>
                  <a:ext cx="792163" cy="582613"/>
                </a:xfrm>
                <a:custGeom>
                  <a:avLst/>
                  <a:gdLst>
                    <a:gd name="T0" fmla="*/ 51 w 2495"/>
                    <a:gd name="T1" fmla="*/ 1279 h 1836"/>
                    <a:gd name="T2" fmla="*/ 175 w 2495"/>
                    <a:gd name="T3" fmla="*/ 1371 h 1836"/>
                    <a:gd name="T4" fmla="*/ 277 w 2495"/>
                    <a:gd name="T5" fmla="*/ 1363 h 1836"/>
                    <a:gd name="T6" fmla="*/ 339 w 2495"/>
                    <a:gd name="T7" fmla="*/ 1440 h 1836"/>
                    <a:gd name="T8" fmla="*/ 411 w 2495"/>
                    <a:gd name="T9" fmla="*/ 1462 h 1836"/>
                    <a:gd name="T10" fmla="*/ 486 w 2495"/>
                    <a:gd name="T11" fmla="*/ 1386 h 1836"/>
                    <a:gd name="T12" fmla="*/ 637 w 2495"/>
                    <a:gd name="T13" fmla="*/ 1310 h 1836"/>
                    <a:gd name="T14" fmla="*/ 804 w 2495"/>
                    <a:gd name="T15" fmla="*/ 1234 h 1836"/>
                    <a:gd name="T16" fmla="*/ 835 w 2495"/>
                    <a:gd name="T17" fmla="*/ 1143 h 1836"/>
                    <a:gd name="T18" fmla="*/ 811 w 2495"/>
                    <a:gd name="T19" fmla="*/ 1026 h 1836"/>
                    <a:gd name="T20" fmla="*/ 895 w 2495"/>
                    <a:gd name="T21" fmla="*/ 831 h 1836"/>
                    <a:gd name="T22" fmla="*/ 1010 w 2495"/>
                    <a:gd name="T23" fmla="*/ 740 h 1836"/>
                    <a:gd name="T24" fmla="*/ 1146 w 2495"/>
                    <a:gd name="T25" fmla="*/ 512 h 1836"/>
                    <a:gd name="T26" fmla="*/ 1275 w 2495"/>
                    <a:gd name="T27" fmla="*/ 299 h 1836"/>
                    <a:gd name="T28" fmla="*/ 1312 w 2495"/>
                    <a:gd name="T29" fmla="*/ 170 h 1836"/>
                    <a:gd name="T30" fmla="*/ 1358 w 2495"/>
                    <a:gd name="T31" fmla="*/ 109 h 1836"/>
                    <a:gd name="T32" fmla="*/ 1487 w 2495"/>
                    <a:gd name="T33" fmla="*/ 102 h 1836"/>
                    <a:gd name="T34" fmla="*/ 1574 w 2495"/>
                    <a:gd name="T35" fmla="*/ 0 h 1836"/>
                    <a:gd name="T36" fmla="*/ 1694 w 2495"/>
                    <a:gd name="T37" fmla="*/ 56 h 1836"/>
                    <a:gd name="T38" fmla="*/ 1698 w 2495"/>
                    <a:gd name="T39" fmla="*/ 78 h 1836"/>
                    <a:gd name="T40" fmla="*/ 1698 w 2495"/>
                    <a:gd name="T41" fmla="*/ 106 h 1836"/>
                    <a:gd name="T42" fmla="*/ 1692 w 2495"/>
                    <a:gd name="T43" fmla="*/ 185 h 1836"/>
                    <a:gd name="T44" fmla="*/ 1751 w 2495"/>
                    <a:gd name="T45" fmla="*/ 284 h 1836"/>
                    <a:gd name="T46" fmla="*/ 2034 w 2495"/>
                    <a:gd name="T47" fmla="*/ 455 h 1836"/>
                    <a:gd name="T48" fmla="*/ 2154 w 2495"/>
                    <a:gd name="T49" fmla="*/ 436 h 1836"/>
                    <a:gd name="T50" fmla="*/ 2262 w 2495"/>
                    <a:gd name="T51" fmla="*/ 540 h 1836"/>
                    <a:gd name="T52" fmla="*/ 2233 w 2495"/>
                    <a:gd name="T53" fmla="*/ 597 h 1836"/>
                    <a:gd name="T54" fmla="*/ 2119 w 2495"/>
                    <a:gd name="T55" fmla="*/ 540 h 1836"/>
                    <a:gd name="T56" fmla="*/ 2091 w 2495"/>
                    <a:gd name="T57" fmla="*/ 654 h 1836"/>
                    <a:gd name="T58" fmla="*/ 2290 w 2495"/>
                    <a:gd name="T59" fmla="*/ 711 h 1836"/>
                    <a:gd name="T60" fmla="*/ 2319 w 2495"/>
                    <a:gd name="T61" fmla="*/ 853 h 1836"/>
                    <a:gd name="T62" fmla="*/ 2233 w 2495"/>
                    <a:gd name="T63" fmla="*/ 940 h 1836"/>
                    <a:gd name="T64" fmla="*/ 2412 w 2495"/>
                    <a:gd name="T65" fmla="*/ 968 h 1836"/>
                    <a:gd name="T66" fmla="*/ 2495 w 2495"/>
                    <a:gd name="T67" fmla="*/ 968 h 1836"/>
                    <a:gd name="T68" fmla="*/ 2467 w 2495"/>
                    <a:gd name="T69" fmla="*/ 1088 h 1836"/>
                    <a:gd name="T70" fmla="*/ 2285 w 2495"/>
                    <a:gd name="T71" fmla="*/ 1173 h 1836"/>
                    <a:gd name="T72" fmla="*/ 2072 w 2495"/>
                    <a:gd name="T73" fmla="*/ 1199 h 1836"/>
                    <a:gd name="T74" fmla="*/ 1273 w 2495"/>
                    <a:gd name="T75" fmla="*/ 1436 h 1836"/>
                    <a:gd name="T76" fmla="*/ 904 w 2495"/>
                    <a:gd name="T77" fmla="*/ 1593 h 1836"/>
                    <a:gd name="T78" fmla="*/ 402 w 2495"/>
                    <a:gd name="T79" fmla="*/ 1733 h 1836"/>
                    <a:gd name="T80" fmla="*/ 268 w 2495"/>
                    <a:gd name="T81" fmla="*/ 1794 h 1836"/>
                    <a:gd name="T82" fmla="*/ 34 w 2495"/>
                    <a:gd name="T83" fmla="*/ 1836 h 1836"/>
                    <a:gd name="T84" fmla="*/ 54 w 2495"/>
                    <a:gd name="T85" fmla="*/ 1753 h 1836"/>
                    <a:gd name="T86" fmla="*/ 0 w 2495"/>
                    <a:gd name="T87" fmla="*/ 1620 h 1836"/>
                    <a:gd name="T88" fmla="*/ 58 w 2495"/>
                    <a:gd name="T89" fmla="*/ 1517 h 1836"/>
                    <a:gd name="T90" fmla="*/ 66 w 2495"/>
                    <a:gd name="T91" fmla="*/ 1400 h 1836"/>
                    <a:gd name="T92" fmla="*/ 51 w 2495"/>
                    <a:gd name="T93" fmla="*/ 1279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95"/>
                    <a:gd name="T142" fmla="*/ 0 h 1836"/>
                    <a:gd name="T143" fmla="*/ 2495 w 2495"/>
                    <a:gd name="T144" fmla="*/ 1836 h 18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50000"/>
                  </a:schemeClr>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7" name="Freeform 112"/>
                <p:cNvSpPr>
                  <a:spLocks/>
                </p:cNvSpPr>
                <p:nvPr/>
              </p:nvSpPr>
              <p:spPr bwMode="auto">
                <a:xfrm>
                  <a:off x="6296025" y="2820988"/>
                  <a:ext cx="538163" cy="527050"/>
                </a:xfrm>
                <a:custGeom>
                  <a:avLst/>
                  <a:gdLst>
                    <a:gd name="T0" fmla="*/ 527 w 1790"/>
                    <a:gd name="T1" fmla="*/ 24 h 1751"/>
                    <a:gd name="T2" fmla="*/ 599 w 1790"/>
                    <a:gd name="T3" fmla="*/ 0 h 1751"/>
                    <a:gd name="T4" fmla="*/ 623 w 1790"/>
                    <a:gd name="T5" fmla="*/ 272 h 1751"/>
                    <a:gd name="T6" fmla="*/ 686 w 1790"/>
                    <a:gd name="T7" fmla="*/ 380 h 1751"/>
                    <a:gd name="T8" fmla="*/ 879 w 1790"/>
                    <a:gd name="T9" fmla="*/ 344 h 1751"/>
                    <a:gd name="T10" fmla="*/ 986 w 1790"/>
                    <a:gd name="T11" fmla="*/ 260 h 1751"/>
                    <a:gd name="T12" fmla="*/ 1076 w 1790"/>
                    <a:gd name="T13" fmla="*/ 260 h 1751"/>
                    <a:gd name="T14" fmla="*/ 1106 w 1790"/>
                    <a:gd name="T15" fmla="*/ 410 h 1751"/>
                    <a:gd name="T16" fmla="*/ 1166 w 1790"/>
                    <a:gd name="T17" fmla="*/ 410 h 1751"/>
                    <a:gd name="T18" fmla="*/ 1262 w 1790"/>
                    <a:gd name="T19" fmla="*/ 304 h 1751"/>
                    <a:gd name="T20" fmla="*/ 1366 w 1790"/>
                    <a:gd name="T21" fmla="*/ 240 h 1751"/>
                    <a:gd name="T22" fmla="*/ 1478 w 1790"/>
                    <a:gd name="T23" fmla="*/ 224 h 1751"/>
                    <a:gd name="T24" fmla="*/ 1526 w 1790"/>
                    <a:gd name="T25" fmla="*/ 140 h 1751"/>
                    <a:gd name="T26" fmla="*/ 1595 w 1790"/>
                    <a:gd name="T27" fmla="*/ 113 h 1751"/>
                    <a:gd name="T28" fmla="*/ 1678 w 1790"/>
                    <a:gd name="T29" fmla="*/ 168 h 1751"/>
                    <a:gd name="T30" fmla="*/ 1790 w 1790"/>
                    <a:gd name="T31" fmla="*/ 213 h 1751"/>
                    <a:gd name="T32" fmla="*/ 1694 w 1790"/>
                    <a:gd name="T33" fmla="*/ 320 h 1751"/>
                    <a:gd name="T34" fmla="*/ 1560 w 1790"/>
                    <a:gd name="T35" fmla="*/ 325 h 1751"/>
                    <a:gd name="T36" fmla="*/ 1513 w 1790"/>
                    <a:gd name="T37" fmla="*/ 391 h 1751"/>
                    <a:gd name="T38" fmla="*/ 1471 w 1790"/>
                    <a:gd name="T39" fmla="*/ 525 h 1751"/>
                    <a:gd name="T40" fmla="*/ 1190 w 1790"/>
                    <a:gd name="T41" fmla="*/ 991 h 1751"/>
                    <a:gd name="T42" fmla="*/ 1070 w 1790"/>
                    <a:gd name="T43" fmla="*/ 1087 h 1751"/>
                    <a:gd name="T44" fmla="*/ 987 w 1790"/>
                    <a:gd name="T45" fmla="*/ 1291 h 1751"/>
                    <a:gd name="T46" fmla="*/ 1007 w 1790"/>
                    <a:gd name="T47" fmla="*/ 1414 h 1751"/>
                    <a:gd name="T48" fmla="*/ 976 w 1790"/>
                    <a:gd name="T49" fmla="*/ 1510 h 1751"/>
                    <a:gd name="T50" fmla="*/ 786 w 1790"/>
                    <a:gd name="T51" fmla="*/ 1597 h 1751"/>
                    <a:gd name="T52" fmla="*/ 639 w 1790"/>
                    <a:gd name="T53" fmla="*/ 1672 h 1751"/>
                    <a:gd name="T54" fmla="*/ 561 w 1790"/>
                    <a:gd name="T55" fmla="*/ 1751 h 1751"/>
                    <a:gd name="T56" fmla="*/ 486 w 1790"/>
                    <a:gd name="T57" fmla="*/ 1726 h 1751"/>
                    <a:gd name="T58" fmla="*/ 423 w 1790"/>
                    <a:gd name="T59" fmla="*/ 1648 h 1751"/>
                    <a:gd name="T60" fmla="*/ 309 w 1790"/>
                    <a:gd name="T61" fmla="*/ 1654 h 1751"/>
                    <a:gd name="T62" fmla="*/ 186 w 1790"/>
                    <a:gd name="T63" fmla="*/ 1562 h 1751"/>
                    <a:gd name="T64" fmla="*/ 77 w 1790"/>
                    <a:gd name="T65" fmla="*/ 1471 h 1751"/>
                    <a:gd name="T66" fmla="*/ 56 w 1790"/>
                    <a:gd name="T67" fmla="*/ 1292 h 1751"/>
                    <a:gd name="T68" fmla="*/ 0 w 1790"/>
                    <a:gd name="T69" fmla="*/ 1228 h 1751"/>
                    <a:gd name="T70" fmla="*/ 123 w 1790"/>
                    <a:gd name="T71" fmla="*/ 1109 h 1751"/>
                    <a:gd name="T72" fmla="*/ 150 w 1790"/>
                    <a:gd name="T73" fmla="*/ 1007 h 1751"/>
                    <a:gd name="T74" fmla="*/ 150 w 1790"/>
                    <a:gd name="T75" fmla="*/ 872 h 1751"/>
                    <a:gd name="T76" fmla="*/ 248 w 1790"/>
                    <a:gd name="T77" fmla="*/ 886 h 1751"/>
                    <a:gd name="T78" fmla="*/ 287 w 1790"/>
                    <a:gd name="T79" fmla="*/ 792 h 1751"/>
                    <a:gd name="T80" fmla="*/ 273 w 1790"/>
                    <a:gd name="T81" fmla="*/ 690 h 1751"/>
                    <a:gd name="T82" fmla="*/ 374 w 1790"/>
                    <a:gd name="T83" fmla="*/ 615 h 1751"/>
                    <a:gd name="T84" fmla="*/ 483 w 1790"/>
                    <a:gd name="T85" fmla="*/ 476 h 1751"/>
                    <a:gd name="T86" fmla="*/ 543 w 1790"/>
                    <a:gd name="T87" fmla="*/ 294 h 1751"/>
                    <a:gd name="T88" fmla="*/ 527 w 1790"/>
                    <a:gd name="T89" fmla="*/ 24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90"/>
                    <a:gd name="T136" fmla="*/ 0 h 1751"/>
                    <a:gd name="T137" fmla="*/ 1790 w 1790"/>
                    <a:gd name="T138" fmla="*/ 1751 h 17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50000"/>
                  </a:schemeClr>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8" name="Freeform 113"/>
                <p:cNvSpPr>
                  <a:spLocks/>
                </p:cNvSpPr>
                <p:nvPr/>
              </p:nvSpPr>
              <p:spPr bwMode="auto">
                <a:xfrm>
                  <a:off x="6618288" y="2765425"/>
                  <a:ext cx="531813" cy="263525"/>
                </a:xfrm>
                <a:custGeom>
                  <a:avLst/>
                  <a:gdLst>
                    <a:gd name="T0" fmla="*/ 853 w 1675"/>
                    <a:gd name="T1" fmla="*/ 659 h 830"/>
                    <a:gd name="T2" fmla="*/ 1136 w 1675"/>
                    <a:gd name="T3" fmla="*/ 830 h 830"/>
                    <a:gd name="T4" fmla="*/ 1256 w 1675"/>
                    <a:gd name="T5" fmla="*/ 810 h 830"/>
                    <a:gd name="T6" fmla="*/ 1269 w 1675"/>
                    <a:gd name="T7" fmla="*/ 736 h 830"/>
                    <a:gd name="T8" fmla="*/ 1250 w 1675"/>
                    <a:gd name="T9" fmla="*/ 697 h 830"/>
                    <a:gd name="T10" fmla="*/ 1250 w 1675"/>
                    <a:gd name="T11" fmla="*/ 646 h 830"/>
                    <a:gd name="T12" fmla="*/ 1205 w 1675"/>
                    <a:gd name="T13" fmla="*/ 579 h 830"/>
                    <a:gd name="T14" fmla="*/ 1165 w 1675"/>
                    <a:gd name="T15" fmla="*/ 494 h 830"/>
                    <a:gd name="T16" fmla="*/ 1131 w 1675"/>
                    <a:gd name="T17" fmla="*/ 397 h 830"/>
                    <a:gd name="T18" fmla="*/ 1091 w 1675"/>
                    <a:gd name="T19" fmla="*/ 340 h 830"/>
                    <a:gd name="T20" fmla="*/ 1136 w 1675"/>
                    <a:gd name="T21" fmla="*/ 251 h 830"/>
                    <a:gd name="T22" fmla="*/ 1136 w 1675"/>
                    <a:gd name="T23" fmla="*/ 138 h 830"/>
                    <a:gd name="T24" fmla="*/ 1250 w 1675"/>
                    <a:gd name="T25" fmla="*/ 223 h 830"/>
                    <a:gd name="T26" fmla="*/ 1228 w 1675"/>
                    <a:gd name="T27" fmla="*/ 340 h 830"/>
                    <a:gd name="T28" fmla="*/ 1222 w 1675"/>
                    <a:gd name="T29" fmla="*/ 420 h 830"/>
                    <a:gd name="T30" fmla="*/ 1273 w 1675"/>
                    <a:gd name="T31" fmla="*/ 460 h 830"/>
                    <a:gd name="T32" fmla="*/ 1313 w 1675"/>
                    <a:gd name="T33" fmla="*/ 499 h 830"/>
                    <a:gd name="T34" fmla="*/ 1296 w 1675"/>
                    <a:gd name="T35" fmla="*/ 556 h 830"/>
                    <a:gd name="T36" fmla="*/ 1347 w 1675"/>
                    <a:gd name="T37" fmla="*/ 613 h 830"/>
                    <a:gd name="T38" fmla="*/ 1421 w 1675"/>
                    <a:gd name="T39" fmla="*/ 619 h 830"/>
                    <a:gd name="T40" fmla="*/ 1507 w 1675"/>
                    <a:gd name="T41" fmla="*/ 705 h 830"/>
                    <a:gd name="T42" fmla="*/ 1581 w 1675"/>
                    <a:gd name="T43" fmla="*/ 703 h 830"/>
                    <a:gd name="T44" fmla="*/ 1661 w 1675"/>
                    <a:gd name="T45" fmla="*/ 686 h 830"/>
                    <a:gd name="T46" fmla="*/ 1672 w 1675"/>
                    <a:gd name="T47" fmla="*/ 590 h 830"/>
                    <a:gd name="T48" fmla="*/ 1675 w 1675"/>
                    <a:gd name="T49" fmla="*/ 517 h 830"/>
                    <a:gd name="T50" fmla="*/ 1605 w 1675"/>
                    <a:gd name="T51" fmla="*/ 527 h 830"/>
                    <a:gd name="T52" fmla="*/ 1515 w 1675"/>
                    <a:gd name="T53" fmla="*/ 564 h 830"/>
                    <a:gd name="T54" fmla="*/ 1484 w 1675"/>
                    <a:gd name="T55" fmla="*/ 511 h 830"/>
                    <a:gd name="T56" fmla="*/ 1444 w 1675"/>
                    <a:gd name="T57" fmla="*/ 408 h 830"/>
                    <a:gd name="T58" fmla="*/ 1418 w 1675"/>
                    <a:gd name="T59" fmla="*/ 314 h 830"/>
                    <a:gd name="T60" fmla="*/ 1381 w 1675"/>
                    <a:gd name="T61" fmla="*/ 249 h 830"/>
                    <a:gd name="T62" fmla="*/ 1362 w 1675"/>
                    <a:gd name="T63" fmla="*/ 163 h 830"/>
                    <a:gd name="T64" fmla="*/ 1323 w 1675"/>
                    <a:gd name="T65" fmla="*/ 95 h 830"/>
                    <a:gd name="T66" fmla="*/ 1288 w 1675"/>
                    <a:gd name="T67" fmla="*/ 0 h 830"/>
                    <a:gd name="T68" fmla="*/ 1222 w 1675"/>
                    <a:gd name="T69" fmla="*/ 45 h 830"/>
                    <a:gd name="T70" fmla="*/ 1165 w 1675"/>
                    <a:gd name="T71" fmla="*/ 63 h 830"/>
                    <a:gd name="T72" fmla="*/ 1051 w 1675"/>
                    <a:gd name="T73" fmla="*/ 54 h 830"/>
                    <a:gd name="T74" fmla="*/ 977 w 1675"/>
                    <a:gd name="T75" fmla="*/ 63 h 830"/>
                    <a:gd name="T76" fmla="*/ 851 w 1675"/>
                    <a:gd name="T77" fmla="*/ 119 h 830"/>
                    <a:gd name="T78" fmla="*/ 735 w 1675"/>
                    <a:gd name="T79" fmla="*/ 143 h 830"/>
                    <a:gd name="T80" fmla="*/ 662 w 1675"/>
                    <a:gd name="T81" fmla="*/ 232 h 830"/>
                    <a:gd name="T82" fmla="*/ 501 w 1675"/>
                    <a:gd name="T83" fmla="*/ 260 h 830"/>
                    <a:gd name="T84" fmla="*/ 376 w 1675"/>
                    <a:gd name="T85" fmla="*/ 304 h 830"/>
                    <a:gd name="T86" fmla="*/ 165 w 1675"/>
                    <a:gd name="T87" fmla="*/ 365 h 830"/>
                    <a:gd name="T88" fmla="*/ 0 w 1675"/>
                    <a:gd name="T89" fmla="*/ 423 h 830"/>
                    <a:gd name="T90" fmla="*/ 29 w 1675"/>
                    <a:gd name="T91" fmla="*/ 564 h 830"/>
                    <a:gd name="T92" fmla="*/ 88 w 1675"/>
                    <a:gd name="T93" fmla="*/ 564 h 830"/>
                    <a:gd name="T94" fmla="*/ 178 w 1675"/>
                    <a:gd name="T95" fmla="*/ 461 h 830"/>
                    <a:gd name="T96" fmla="*/ 277 w 1675"/>
                    <a:gd name="T97" fmla="*/ 403 h 830"/>
                    <a:gd name="T98" fmla="*/ 380 w 1675"/>
                    <a:gd name="T99" fmla="*/ 388 h 830"/>
                    <a:gd name="T100" fmla="*/ 428 w 1675"/>
                    <a:gd name="T101" fmla="*/ 308 h 830"/>
                    <a:gd name="T102" fmla="*/ 491 w 1675"/>
                    <a:gd name="T103" fmla="*/ 282 h 830"/>
                    <a:gd name="T104" fmla="*/ 571 w 1675"/>
                    <a:gd name="T105" fmla="*/ 334 h 830"/>
                    <a:gd name="T106" fmla="*/ 680 w 1675"/>
                    <a:gd name="T107" fmla="*/ 378 h 830"/>
                    <a:gd name="T108" fmla="*/ 754 w 1675"/>
                    <a:gd name="T109" fmla="*/ 412 h 830"/>
                    <a:gd name="T110" fmla="*/ 802 w 1675"/>
                    <a:gd name="T111" fmla="*/ 372 h 830"/>
                    <a:gd name="T112" fmla="*/ 871 w 1675"/>
                    <a:gd name="T113" fmla="*/ 424 h 830"/>
                    <a:gd name="T114" fmla="*/ 805 w 1675"/>
                    <a:gd name="T115" fmla="*/ 483 h 830"/>
                    <a:gd name="T116" fmla="*/ 795 w 1675"/>
                    <a:gd name="T117" fmla="*/ 563 h 830"/>
                    <a:gd name="T118" fmla="*/ 853 w 1675"/>
                    <a:gd name="T119" fmla="*/ 659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5"/>
                    <a:gd name="T181" fmla="*/ 0 h 830"/>
                    <a:gd name="T182" fmla="*/ 1675 w 1675"/>
                    <a:gd name="T183" fmla="*/ 830 h 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50000"/>
                  </a:schemeClr>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9" name="Freeform 114"/>
                <p:cNvSpPr>
                  <a:spLocks/>
                </p:cNvSpPr>
                <p:nvPr/>
              </p:nvSpPr>
              <p:spPr bwMode="auto">
                <a:xfrm>
                  <a:off x="7026275" y="2762250"/>
                  <a:ext cx="131763" cy="182563"/>
                </a:xfrm>
                <a:custGeom>
                  <a:avLst/>
                  <a:gdLst>
                    <a:gd name="T0" fmla="*/ 336 w 438"/>
                    <a:gd name="T1" fmla="*/ 563 h 605"/>
                    <a:gd name="T2" fmla="*/ 410 w 438"/>
                    <a:gd name="T3" fmla="*/ 552 h 605"/>
                    <a:gd name="T4" fmla="*/ 438 w 438"/>
                    <a:gd name="T5" fmla="*/ 415 h 605"/>
                    <a:gd name="T6" fmla="*/ 348 w 438"/>
                    <a:gd name="T7" fmla="*/ 325 h 605"/>
                    <a:gd name="T8" fmla="*/ 258 w 438"/>
                    <a:gd name="T9" fmla="*/ 258 h 605"/>
                    <a:gd name="T10" fmla="*/ 174 w 438"/>
                    <a:gd name="T11" fmla="*/ 162 h 605"/>
                    <a:gd name="T12" fmla="*/ 117 w 438"/>
                    <a:gd name="T13" fmla="*/ 0 h 605"/>
                    <a:gd name="T14" fmla="*/ 0 w 438"/>
                    <a:gd name="T15" fmla="*/ 12 h 605"/>
                    <a:gd name="T16" fmla="*/ 35 w 438"/>
                    <a:gd name="T17" fmla="*/ 101 h 605"/>
                    <a:gd name="T18" fmla="*/ 78 w 438"/>
                    <a:gd name="T19" fmla="*/ 176 h 605"/>
                    <a:gd name="T20" fmla="*/ 102 w 438"/>
                    <a:gd name="T21" fmla="*/ 272 h 605"/>
                    <a:gd name="T22" fmla="*/ 137 w 438"/>
                    <a:gd name="T23" fmla="*/ 333 h 605"/>
                    <a:gd name="T24" fmla="*/ 164 w 438"/>
                    <a:gd name="T25" fmla="*/ 432 h 605"/>
                    <a:gd name="T26" fmla="*/ 210 w 438"/>
                    <a:gd name="T27" fmla="*/ 549 h 605"/>
                    <a:gd name="T28" fmla="*/ 240 w 438"/>
                    <a:gd name="T29" fmla="*/ 605 h 605"/>
                    <a:gd name="T30" fmla="*/ 336 w 438"/>
                    <a:gd name="T31" fmla="*/ 563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8"/>
                    <a:gd name="T49" fmla="*/ 0 h 605"/>
                    <a:gd name="T50" fmla="*/ 438 w 438"/>
                    <a:gd name="T51" fmla="*/ 605 h 6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50000"/>
                  </a:schemeClr>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60" name="Freeform 125"/>
                <p:cNvSpPr>
                  <a:spLocks/>
                </p:cNvSpPr>
                <p:nvPr/>
              </p:nvSpPr>
              <p:spPr bwMode="auto">
                <a:xfrm>
                  <a:off x="7094538" y="2982913"/>
                  <a:ext cx="60325" cy="114300"/>
                </a:xfrm>
                <a:custGeom>
                  <a:avLst/>
                  <a:gdLst>
                    <a:gd name="T0" fmla="*/ 3 w 198"/>
                    <a:gd name="T1" fmla="*/ 20 h 384"/>
                    <a:gd name="T2" fmla="*/ 84 w 198"/>
                    <a:gd name="T3" fmla="*/ 18 h 384"/>
                    <a:gd name="T4" fmla="*/ 168 w 198"/>
                    <a:gd name="T5" fmla="*/ 0 h 384"/>
                    <a:gd name="T6" fmla="*/ 198 w 198"/>
                    <a:gd name="T7" fmla="*/ 126 h 384"/>
                    <a:gd name="T8" fmla="*/ 192 w 198"/>
                    <a:gd name="T9" fmla="*/ 240 h 384"/>
                    <a:gd name="T10" fmla="*/ 156 w 198"/>
                    <a:gd name="T11" fmla="*/ 324 h 384"/>
                    <a:gd name="T12" fmla="*/ 125 w 198"/>
                    <a:gd name="T13" fmla="*/ 372 h 384"/>
                    <a:gd name="T14" fmla="*/ 96 w 198"/>
                    <a:gd name="T15" fmla="*/ 384 h 384"/>
                    <a:gd name="T16" fmla="*/ 54 w 198"/>
                    <a:gd name="T17" fmla="*/ 312 h 384"/>
                    <a:gd name="T18" fmla="*/ 30 w 198"/>
                    <a:gd name="T19" fmla="*/ 216 h 384"/>
                    <a:gd name="T20" fmla="*/ 0 w 198"/>
                    <a:gd name="T21" fmla="*/ 144 h 384"/>
                    <a:gd name="T22" fmla="*/ 3 w 198"/>
                    <a:gd name="T23" fmla="*/ 20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384"/>
                    <a:gd name="T38" fmla="*/ 198 w 198"/>
                    <a:gd name="T39" fmla="*/ 384 h 3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50000"/>
                  </a:schemeClr>
                </a:solid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61" name="Freeform 133"/>
                <p:cNvSpPr>
                  <a:spLocks/>
                </p:cNvSpPr>
                <p:nvPr/>
              </p:nvSpPr>
              <p:spPr bwMode="auto">
                <a:xfrm>
                  <a:off x="6856413" y="2882900"/>
                  <a:ext cx="38100" cy="34925"/>
                </a:xfrm>
                <a:custGeom>
                  <a:avLst/>
                  <a:gdLst>
                    <a:gd name="T0" fmla="*/ 0 w 51"/>
                    <a:gd name="T1" fmla="*/ 18 h 51"/>
                    <a:gd name="T2" fmla="*/ 21 w 51"/>
                    <a:gd name="T3" fmla="*/ 0 h 51"/>
                    <a:gd name="T4" fmla="*/ 51 w 51"/>
                    <a:gd name="T5" fmla="*/ 24 h 51"/>
                    <a:gd name="T6" fmla="*/ 22 w 51"/>
                    <a:gd name="T7" fmla="*/ 51 h 51"/>
                    <a:gd name="T8" fmla="*/ 22 w 51"/>
                    <a:gd name="T9" fmla="*/ 38 h 51"/>
                    <a:gd name="T10" fmla="*/ 20 w 51"/>
                    <a:gd name="T11" fmla="*/ 29 h 51"/>
                    <a:gd name="T12" fmla="*/ 12 w 51"/>
                    <a:gd name="T13" fmla="*/ 23 h 51"/>
                    <a:gd name="T14" fmla="*/ 0 w 51"/>
                    <a:gd name="T15" fmla="*/ 18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0" y="18"/>
                      </a:moveTo>
                      <a:lnTo>
                        <a:pt x="21" y="0"/>
                      </a:lnTo>
                      <a:lnTo>
                        <a:pt x="51" y="24"/>
                      </a:lnTo>
                      <a:lnTo>
                        <a:pt x="22" y="51"/>
                      </a:lnTo>
                      <a:lnTo>
                        <a:pt x="22" y="38"/>
                      </a:lnTo>
                      <a:lnTo>
                        <a:pt x="20" y="29"/>
                      </a:lnTo>
                      <a:lnTo>
                        <a:pt x="12" y="23"/>
                      </a:lnTo>
                      <a:lnTo>
                        <a:pt x="0" y="18"/>
                      </a:lnTo>
                      <a:close/>
                    </a:path>
                  </a:pathLst>
                </a:custGeom>
                <a:grpFill/>
                <a:ln w="3175" cmpd="sng">
                  <a:solidFill>
                    <a:srgbClr val="FFFFFF"/>
                  </a:solidFill>
                  <a:prstDash val="solid"/>
                  <a:round/>
                  <a:headEnd/>
                  <a:tailEnd/>
                </a:ln>
                <a:effectLst/>
              </p:spPr>
              <p:txBody>
                <a:bodyPr/>
                <a:lstStyle/>
                <a:p>
                  <a:endParaRPr lang="zh-CN" altLang="en-US" kern="0">
                    <a:solidFill>
                      <a:sysClr val="windowText" lastClr="000000"/>
                    </a:solidFill>
                  </a:endParaRPr>
                </a:p>
              </p:txBody>
            </p:sp>
          </p:grpSp>
          <p:sp>
            <p:nvSpPr>
              <p:cNvPr id="163" name="Oval 25"/>
              <p:cNvSpPr>
                <a:spLocks noChangeArrowheads="1"/>
              </p:cNvSpPr>
              <p:nvPr/>
            </p:nvSpPr>
            <p:spPr bwMode="gray">
              <a:xfrm>
                <a:off x="4536484" y="3130061"/>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sp>
            <p:nvSpPr>
              <p:cNvPr id="164" name="Oval 25"/>
              <p:cNvSpPr>
                <a:spLocks noChangeArrowheads="1"/>
              </p:cNvSpPr>
              <p:nvPr/>
            </p:nvSpPr>
            <p:spPr bwMode="gray">
              <a:xfrm>
                <a:off x="2058350" y="2145723"/>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sp>
            <p:nvSpPr>
              <p:cNvPr id="165" name="Oval 25"/>
              <p:cNvSpPr>
                <a:spLocks noChangeArrowheads="1"/>
              </p:cNvSpPr>
              <p:nvPr/>
            </p:nvSpPr>
            <p:spPr bwMode="gray">
              <a:xfrm>
                <a:off x="3380997" y="2486148"/>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sp>
            <p:nvSpPr>
              <p:cNvPr id="166" name="Oval 25"/>
              <p:cNvSpPr>
                <a:spLocks noChangeArrowheads="1"/>
              </p:cNvSpPr>
              <p:nvPr/>
            </p:nvSpPr>
            <p:spPr bwMode="gray">
              <a:xfrm>
                <a:off x="5465179" y="2917540"/>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grpSp>
            <p:nvGrpSpPr>
              <p:cNvPr id="167" name="Group 166"/>
              <p:cNvGrpSpPr/>
              <p:nvPr/>
            </p:nvGrpSpPr>
            <p:grpSpPr>
              <a:xfrm>
                <a:off x="1322227" y="1029133"/>
                <a:ext cx="1339033" cy="542736"/>
                <a:chOff x="7464802" y="1436406"/>
                <a:chExt cx="1339033" cy="542736"/>
              </a:xfrm>
            </p:grpSpPr>
            <p:sp>
              <p:nvSpPr>
                <p:cNvPr id="168"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717 Citations   </a:t>
                  </a:r>
                  <a:endParaRPr lang="zh-CN" altLang="en-US" sz="1200" kern="0" dirty="0">
                    <a:solidFill>
                      <a:sysClr val="windowText" lastClr="000000"/>
                    </a:solidFill>
                    <a:ea typeface="微软雅黑" pitchFamily="34" charset="-122"/>
                    <a:cs typeface="Calibri" pitchFamily="34" charset="0"/>
                  </a:endParaRPr>
                </a:p>
              </p:txBody>
            </p:sp>
            <p:sp>
              <p:nvSpPr>
                <p:cNvPr id="169"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10</a:t>
                  </a:r>
                </a:p>
              </p:txBody>
            </p:sp>
          </p:grpSp>
          <p:cxnSp>
            <p:nvCxnSpPr>
              <p:cNvPr id="170" name="肘形连接符 212"/>
              <p:cNvCxnSpPr/>
              <p:nvPr/>
            </p:nvCxnSpPr>
            <p:spPr>
              <a:xfrm rot="16200000" flipV="1">
                <a:off x="3941559" y="4589696"/>
                <a:ext cx="858319" cy="342999"/>
              </a:xfrm>
              <a:prstGeom prst="bentConnector3">
                <a:avLst>
                  <a:gd name="adj1" fmla="val 3033"/>
                </a:avLst>
              </a:prstGeom>
              <a:noFill/>
              <a:ln w="9525">
                <a:solidFill>
                  <a:srgbClr val="C00000"/>
                </a:solidFill>
                <a:prstDash val="dash"/>
                <a:miter lim="800000"/>
                <a:headEnd/>
                <a:tailEnd/>
              </a:ln>
            </p:spPr>
          </p:cxnSp>
          <p:cxnSp>
            <p:nvCxnSpPr>
              <p:cNvPr id="171" name="肘形连接符 212"/>
              <p:cNvCxnSpPr/>
              <p:nvPr/>
            </p:nvCxnSpPr>
            <p:spPr>
              <a:xfrm rot="5400000" flipH="1" flipV="1">
                <a:off x="1727051" y="3485298"/>
                <a:ext cx="365760" cy="274320"/>
              </a:xfrm>
              <a:prstGeom prst="bentConnector3">
                <a:avLst>
                  <a:gd name="adj1" fmla="val -1187"/>
                </a:avLst>
              </a:prstGeom>
              <a:noFill/>
              <a:ln w="9525">
                <a:solidFill>
                  <a:srgbClr val="C00000"/>
                </a:solidFill>
                <a:prstDash val="dash"/>
                <a:miter lim="800000"/>
                <a:headEnd/>
                <a:tailEnd/>
              </a:ln>
            </p:spPr>
          </p:cxnSp>
          <p:grpSp>
            <p:nvGrpSpPr>
              <p:cNvPr id="172" name="Group 171"/>
              <p:cNvGrpSpPr/>
              <p:nvPr/>
            </p:nvGrpSpPr>
            <p:grpSpPr>
              <a:xfrm>
                <a:off x="7224470" y="895940"/>
                <a:ext cx="1339033" cy="542736"/>
                <a:chOff x="7464802" y="1436406"/>
                <a:chExt cx="1339033" cy="542736"/>
              </a:xfrm>
            </p:grpSpPr>
            <p:sp>
              <p:nvSpPr>
                <p:cNvPr id="173"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274 Citations   </a:t>
                  </a:r>
                  <a:endParaRPr lang="zh-CN" altLang="en-US" sz="1200" kern="0" dirty="0">
                    <a:solidFill>
                      <a:sysClr val="windowText" lastClr="000000"/>
                    </a:solidFill>
                    <a:ea typeface="微软雅黑" pitchFamily="34" charset="-122"/>
                    <a:cs typeface="Calibri" pitchFamily="34" charset="0"/>
                  </a:endParaRPr>
                </a:p>
              </p:txBody>
            </p:sp>
            <p:sp>
              <p:nvSpPr>
                <p:cNvPr id="174"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1</a:t>
                  </a:r>
                </a:p>
              </p:txBody>
            </p:sp>
          </p:grpSp>
          <p:grpSp>
            <p:nvGrpSpPr>
              <p:cNvPr id="175" name="Group 174"/>
              <p:cNvGrpSpPr/>
              <p:nvPr/>
            </p:nvGrpSpPr>
            <p:grpSpPr>
              <a:xfrm>
                <a:off x="4897497" y="1361774"/>
                <a:ext cx="1339033" cy="542736"/>
                <a:chOff x="7464802" y="1436406"/>
                <a:chExt cx="1339033" cy="542736"/>
              </a:xfrm>
            </p:grpSpPr>
            <p:sp>
              <p:nvSpPr>
                <p:cNvPr id="176"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1467 Citations   </a:t>
                  </a:r>
                  <a:endParaRPr lang="zh-CN" altLang="en-US" sz="1200" kern="0" dirty="0">
                    <a:solidFill>
                      <a:sysClr val="windowText" lastClr="000000"/>
                    </a:solidFill>
                    <a:ea typeface="微软雅黑" pitchFamily="34" charset="-122"/>
                    <a:cs typeface="Calibri" pitchFamily="34" charset="0"/>
                  </a:endParaRPr>
                </a:p>
              </p:txBody>
            </p:sp>
            <p:sp>
              <p:nvSpPr>
                <p:cNvPr id="177"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5</a:t>
                  </a:r>
                </a:p>
              </p:txBody>
            </p:sp>
          </p:grpSp>
          <p:grpSp>
            <p:nvGrpSpPr>
              <p:cNvPr id="178" name="Group 177"/>
              <p:cNvGrpSpPr/>
              <p:nvPr/>
            </p:nvGrpSpPr>
            <p:grpSpPr>
              <a:xfrm>
                <a:off x="7301330" y="2103057"/>
                <a:ext cx="1339033" cy="542736"/>
                <a:chOff x="7464802" y="1436406"/>
                <a:chExt cx="1339033" cy="542736"/>
              </a:xfrm>
            </p:grpSpPr>
            <p:sp>
              <p:nvSpPr>
                <p:cNvPr id="179"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344 Citations   </a:t>
                  </a:r>
                  <a:endParaRPr lang="zh-CN" altLang="en-US" sz="1200" kern="0" dirty="0">
                    <a:solidFill>
                      <a:sysClr val="windowText" lastClr="000000"/>
                    </a:solidFill>
                    <a:ea typeface="微软雅黑" pitchFamily="34" charset="-122"/>
                    <a:cs typeface="Calibri" pitchFamily="34" charset="0"/>
                  </a:endParaRPr>
                </a:p>
              </p:txBody>
            </p:sp>
            <p:sp>
              <p:nvSpPr>
                <p:cNvPr id="180"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2</a:t>
                  </a:r>
                </a:p>
              </p:txBody>
            </p:sp>
          </p:grpSp>
          <p:grpSp>
            <p:nvGrpSpPr>
              <p:cNvPr id="184" name="Group 183"/>
              <p:cNvGrpSpPr/>
              <p:nvPr/>
            </p:nvGrpSpPr>
            <p:grpSpPr>
              <a:xfrm>
                <a:off x="6804831" y="4220474"/>
                <a:ext cx="1339033" cy="542736"/>
                <a:chOff x="7464802" y="1436406"/>
                <a:chExt cx="1339033" cy="542736"/>
              </a:xfrm>
            </p:grpSpPr>
            <p:sp>
              <p:nvSpPr>
                <p:cNvPr id="185"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1620 Citations   </a:t>
                  </a:r>
                  <a:endParaRPr lang="zh-CN" altLang="en-US" sz="1200" kern="0" dirty="0">
                    <a:solidFill>
                      <a:sysClr val="windowText" lastClr="000000"/>
                    </a:solidFill>
                    <a:ea typeface="微软雅黑" pitchFamily="34" charset="-122"/>
                    <a:cs typeface="Calibri" pitchFamily="34" charset="0"/>
                  </a:endParaRPr>
                </a:p>
              </p:txBody>
            </p:sp>
            <p:sp>
              <p:nvSpPr>
                <p:cNvPr id="186"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4</a:t>
                  </a:r>
                </a:p>
              </p:txBody>
            </p:sp>
          </p:grpSp>
          <p:grpSp>
            <p:nvGrpSpPr>
              <p:cNvPr id="187" name="Group 186"/>
              <p:cNvGrpSpPr/>
              <p:nvPr/>
            </p:nvGrpSpPr>
            <p:grpSpPr>
              <a:xfrm>
                <a:off x="2236049" y="4711691"/>
                <a:ext cx="1339033" cy="542736"/>
                <a:chOff x="7464802" y="1436406"/>
                <a:chExt cx="1339033" cy="542736"/>
              </a:xfrm>
            </p:grpSpPr>
            <p:sp>
              <p:nvSpPr>
                <p:cNvPr id="188"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405 Citations   </a:t>
                  </a:r>
                  <a:endParaRPr lang="zh-CN" altLang="en-US" sz="1200" kern="0" dirty="0">
                    <a:solidFill>
                      <a:sysClr val="windowText" lastClr="000000"/>
                    </a:solidFill>
                    <a:ea typeface="微软雅黑" pitchFamily="34" charset="-122"/>
                    <a:cs typeface="Calibri" pitchFamily="34" charset="0"/>
                  </a:endParaRPr>
                </a:p>
              </p:txBody>
            </p:sp>
            <p:sp>
              <p:nvSpPr>
                <p:cNvPr id="189"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7</a:t>
                  </a:r>
                </a:p>
              </p:txBody>
            </p:sp>
          </p:grpSp>
          <p:grpSp>
            <p:nvGrpSpPr>
              <p:cNvPr id="190" name="Group 189"/>
              <p:cNvGrpSpPr/>
              <p:nvPr/>
            </p:nvGrpSpPr>
            <p:grpSpPr>
              <a:xfrm>
                <a:off x="2913101" y="1265363"/>
                <a:ext cx="1339033" cy="542736"/>
                <a:chOff x="7464802" y="1436406"/>
                <a:chExt cx="1339033" cy="542736"/>
              </a:xfrm>
            </p:grpSpPr>
            <p:sp>
              <p:nvSpPr>
                <p:cNvPr id="191"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99 Citations   </a:t>
                  </a:r>
                  <a:endParaRPr lang="zh-CN" altLang="en-US" sz="1200" kern="0" dirty="0">
                    <a:solidFill>
                      <a:sysClr val="windowText" lastClr="000000"/>
                    </a:solidFill>
                    <a:ea typeface="微软雅黑" pitchFamily="34" charset="-122"/>
                    <a:cs typeface="Calibri" pitchFamily="34" charset="0"/>
                  </a:endParaRPr>
                </a:p>
              </p:txBody>
            </p:sp>
            <p:sp>
              <p:nvSpPr>
                <p:cNvPr id="192"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8</a:t>
                  </a:r>
                </a:p>
              </p:txBody>
            </p:sp>
          </p:grpSp>
          <p:grpSp>
            <p:nvGrpSpPr>
              <p:cNvPr id="193" name="Group 192"/>
              <p:cNvGrpSpPr/>
              <p:nvPr/>
            </p:nvGrpSpPr>
            <p:grpSpPr>
              <a:xfrm>
                <a:off x="7110164" y="3007311"/>
                <a:ext cx="1339033" cy="542736"/>
                <a:chOff x="7464802" y="1436406"/>
                <a:chExt cx="1339033" cy="542736"/>
              </a:xfrm>
            </p:grpSpPr>
            <p:sp>
              <p:nvSpPr>
                <p:cNvPr id="194"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785 Citations   </a:t>
                  </a:r>
                  <a:endParaRPr lang="zh-CN" altLang="en-US" sz="1200" kern="0" dirty="0">
                    <a:solidFill>
                      <a:sysClr val="windowText" lastClr="000000"/>
                    </a:solidFill>
                    <a:ea typeface="微软雅黑" pitchFamily="34" charset="-122"/>
                    <a:cs typeface="Calibri" pitchFamily="34" charset="0"/>
                  </a:endParaRPr>
                </a:p>
              </p:txBody>
            </p:sp>
            <p:sp>
              <p:nvSpPr>
                <p:cNvPr id="195"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3</a:t>
                  </a:r>
                </a:p>
              </p:txBody>
            </p:sp>
          </p:grpSp>
          <p:cxnSp>
            <p:nvCxnSpPr>
              <p:cNvPr id="196" name="Straight Connector 195"/>
              <p:cNvCxnSpPr>
                <a:endCxn id="185" idx="1"/>
              </p:cNvCxnSpPr>
              <p:nvPr/>
            </p:nvCxnSpPr>
            <p:spPr>
              <a:xfrm>
                <a:off x="6050440" y="4045401"/>
                <a:ext cx="754391" cy="574404"/>
              </a:xfrm>
              <a:prstGeom prst="line">
                <a:avLst/>
              </a:prstGeom>
              <a:ln>
                <a:solidFill>
                  <a:srgbClr val="C00000"/>
                </a:solidFill>
                <a:prstDash val="dash"/>
              </a:ln>
            </p:spPr>
            <p:style>
              <a:lnRef idx="1">
                <a:schemeClr val="accent2"/>
              </a:lnRef>
              <a:fillRef idx="0">
                <a:schemeClr val="accent2"/>
              </a:fillRef>
              <a:effectRef idx="0">
                <a:schemeClr val="accent2"/>
              </a:effectRef>
              <a:fontRef idx="minor">
                <a:schemeClr val="tx1"/>
              </a:fontRef>
            </p:style>
          </p:cxnSp>
          <p:cxnSp>
            <p:nvCxnSpPr>
              <p:cNvPr id="197" name="Straight Connector 196"/>
              <p:cNvCxnSpPr>
                <a:stCxn id="165" idx="7"/>
                <a:endCxn id="191" idx="2"/>
              </p:cNvCxnSpPr>
              <p:nvPr/>
            </p:nvCxnSpPr>
            <p:spPr>
              <a:xfrm flipV="1">
                <a:off x="3473882" y="1808099"/>
                <a:ext cx="108736" cy="694705"/>
              </a:xfrm>
              <a:prstGeom prst="line">
                <a:avLst/>
              </a:prstGeom>
              <a:ln>
                <a:solidFill>
                  <a:srgbClr val="C00000"/>
                </a:solidFill>
                <a:prstDash val="dash"/>
              </a:ln>
            </p:spPr>
            <p:style>
              <a:lnRef idx="1">
                <a:schemeClr val="accent2"/>
              </a:lnRef>
              <a:fillRef idx="0">
                <a:schemeClr val="accent2"/>
              </a:fillRef>
              <a:effectRef idx="0">
                <a:schemeClr val="accent2"/>
              </a:effectRef>
              <a:fontRef idx="minor">
                <a:schemeClr val="tx1"/>
              </a:fontRef>
            </p:style>
          </p:cxnSp>
          <p:cxnSp>
            <p:nvCxnSpPr>
              <p:cNvPr id="198" name="Straight Connector 197"/>
              <p:cNvCxnSpPr/>
              <p:nvPr/>
            </p:nvCxnSpPr>
            <p:spPr>
              <a:xfrm flipH="1" flipV="1">
                <a:off x="5518075" y="1910853"/>
                <a:ext cx="7312" cy="1005840"/>
              </a:xfrm>
              <a:prstGeom prst="line">
                <a:avLst/>
              </a:prstGeom>
              <a:ln>
                <a:solidFill>
                  <a:srgbClr val="C00000"/>
                </a:solidFill>
                <a:prstDash val="sysDash"/>
              </a:ln>
            </p:spPr>
            <p:style>
              <a:lnRef idx="1">
                <a:schemeClr val="accent2"/>
              </a:lnRef>
              <a:fillRef idx="0">
                <a:schemeClr val="accent2"/>
              </a:fillRef>
              <a:effectRef idx="0">
                <a:schemeClr val="accent2"/>
              </a:effectRef>
              <a:fontRef idx="minor">
                <a:schemeClr val="tx1"/>
              </a:fontRef>
            </p:style>
          </p:cxnSp>
          <p:cxnSp>
            <p:nvCxnSpPr>
              <p:cNvPr id="199" name="Elbow Connector 198"/>
              <p:cNvCxnSpPr>
                <a:stCxn id="163" idx="2"/>
                <a:endCxn id="189" idx="0"/>
              </p:cNvCxnSpPr>
              <p:nvPr/>
            </p:nvCxnSpPr>
            <p:spPr>
              <a:xfrm rot="10800000" flipV="1">
                <a:off x="2904598" y="3186929"/>
                <a:ext cx="1631886" cy="1524762"/>
              </a:xfrm>
              <a:prstGeom prst="bentConnector2">
                <a:avLst/>
              </a:prstGeom>
              <a:ln>
                <a:solidFill>
                  <a:srgbClr val="C00000"/>
                </a:solidFill>
                <a:prstDash val="dash"/>
              </a:ln>
            </p:spPr>
            <p:style>
              <a:lnRef idx="1">
                <a:schemeClr val="accent2"/>
              </a:lnRef>
              <a:fillRef idx="0">
                <a:schemeClr val="accent2"/>
              </a:fillRef>
              <a:effectRef idx="0">
                <a:schemeClr val="accent2"/>
              </a:effectRef>
              <a:fontRef idx="minor">
                <a:schemeClr val="tx1"/>
              </a:fontRef>
            </p:style>
          </p:cxnSp>
          <p:cxnSp>
            <p:nvCxnSpPr>
              <p:cNvPr id="200" name="Straight Connector 199"/>
              <p:cNvCxnSpPr>
                <a:endCxn id="180" idx="1"/>
              </p:cNvCxnSpPr>
              <p:nvPr/>
            </p:nvCxnSpPr>
            <p:spPr>
              <a:xfrm flipV="1">
                <a:off x="6684550" y="2236343"/>
                <a:ext cx="691705" cy="55696"/>
              </a:xfrm>
              <a:prstGeom prst="line">
                <a:avLst/>
              </a:prstGeom>
              <a:ln>
                <a:solidFill>
                  <a:srgbClr val="C00000"/>
                </a:solidFill>
                <a:prstDash val="dash"/>
              </a:ln>
            </p:spPr>
            <p:style>
              <a:lnRef idx="1">
                <a:schemeClr val="accent2"/>
              </a:lnRef>
              <a:fillRef idx="0">
                <a:schemeClr val="accent2"/>
              </a:fillRef>
              <a:effectRef idx="0">
                <a:schemeClr val="accent2"/>
              </a:effectRef>
              <a:fontRef idx="minor">
                <a:schemeClr val="tx1"/>
              </a:fontRef>
            </p:style>
          </p:cxnSp>
          <p:cxnSp>
            <p:nvCxnSpPr>
              <p:cNvPr id="201" name="Straight Connector 200"/>
              <p:cNvCxnSpPr>
                <a:endCxn id="195" idx="1"/>
              </p:cNvCxnSpPr>
              <p:nvPr/>
            </p:nvCxnSpPr>
            <p:spPr>
              <a:xfrm>
                <a:off x="6384965" y="3008459"/>
                <a:ext cx="800124" cy="132138"/>
              </a:xfrm>
              <a:prstGeom prst="line">
                <a:avLst/>
              </a:prstGeom>
              <a:ln>
                <a:solidFill>
                  <a:srgbClr val="C00000"/>
                </a:solidFill>
                <a:prstDash val="dash"/>
              </a:ln>
            </p:spPr>
            <p:style>
              <a:lnRef idx="1">
                <a:schemeClr val="accent2"/>
              </a:lnRef>
              <a:fillRef idx="0">
                <a:schemeClr val="accent2"/>
              </a:fillRef>
              <a:effectRef idx="0">
                <a:schemeClr val="accent2"/>
              </a:effectRef>
              <a:fontRef idx="minor">
                <a:schemeClr val="tx1"/>
              </a:fontRef>
            </p:style>
          </p:cxnSp>
          <p:cxnSp>
            <p:nvCxnSpPr>
              <p:cNvPr id="202" name="Elbow Connector 201"/>
              <p:cNvCxnSpPr>
                <a:endCxn id="173" idx="2"/>
              </p:cNvCxnSpPr>
              <p:nvPr/>
            </p:nvCxnSpPr>
            <p:spPr>
              <a:xfrm rot="5400000" flipH="1" flipV="1">
                <a:off x="7293181" y="1289270"/>
                <a:ext cx="451399" cy="750211"/>
              </a:xfrm>
              <a:prstGeom prst="bentConnector3">
                <a:avLst>
                  <a:gd name="adj1" fmla="val 8168"/>
                </a:avLst>
              </a:prstGeom>
              <a:ln>
                <a:solidFill>
                  <a:srgbClr val="C00000"/>
                </a:solidFill>
                <a:prstDash val="dash"/>
              </a:ln>
            </p:spPr>
            <p:style>
              <a:lnRef idx="1">
                <a:schemeClr val="accent2"/>
              </a:lnRef>
              <a:fillRef idx="0">
                <a:schemeClr val="accent2"/>
              </a:fillRef>
              <a:effectRef idx="0">
                <a:schemeClr val="accent2"/>
              </a:effectRef>
              <a:fontRef idx="minor">
                <a:schemeClr val="tx1"/>
              </a:fontRef>
            </p:style>
          </p:cxnSp>
          <p:pic>
            <p:nvPicPr>
              <p:cNvPr id="203" name="Picture 202"/>
              <p:cNvPicPr>
                <a:picLocks noChangeAspect="1"/>
              </p:cNvPicPr>
              <p:nvPr/>
            </p:nvPicPr>
            <p:blipFill>
              <a:blip r:embed="rId2"/>
              <a:stretch>
                <a:fillRect/>
              </a:stretch>
            </p:blipFill>
            <p:spPr>
              <a:xfrm>
                <a:off x="7169761" y="5282548"/>
                <a:ext cx="659590" cy="302564"/>
              </a:xfrm>
              <a:prstGeom prst="rect">
                <a:avLst/>
              </a:prstGeom>
            </p:spPr>
          </p:pic>
          <p:pic>
            <p:nvPicPr>
              <p:cNvPr id="204" name="Picture 203"/>
              <p:cNvPicPr>
                <a:picLocks noChangeAspect="1"/>
              </p:cNvPicPr>
              <p:nvPr/>
            </p:nvPicPr>
            <p:blipFill>
              <a:blip r:embed="rId3"/>
              <a:stretch>
                <a:fillRect/>
              </a:stretch>
            </p:blipFill>
            <p:spPr>
              <a:xfrm>
                <a:off x="7455824" y="5689563"/>
                <a:ext cx="438162" cy="271243"/>
              </a:xfrm>
              <a:prstGeom prst="rect">
                <a:avLst/>
              </a:prstGeom>
            </p:spPr>
          </p:pic>
          <p:cxnSp>
            <p:nvCxnSpPr>
              <p:cNvPr id="205" name="Elbow Connector 204"/>
              <p:cNvCxnSpPr/>
              <p:nvPr/>
            </p:nvCxnSpPr>
            <p:spPr>
              <a:xfrm rot="10800000">
                <a:off x="1991744" y="1571869"/>
                <a:ext cx="66606" cy="630722"/>
              </a:xfrm>
              <a:prstGeom prst="bentConnector2">
                <a:avLst/>
              </a:prstGeom>
              <a:ln>
                <a:solidFill>
                  <a:srgbClr val="C00000"/>
                </a:solidFill>
                <a:prstDash val="dash"/>
              </a:ln>
            </p:spPr>
            <p:style>
              <a:lnRef idx="1">
                <a:schemeClr val="accent2"/>
              </a:lnRef>
              <a:fillRef idx="0">
                <a:schemeClr val="accent2"/>
              </a:fillRef>
              <a:effectRef idx="0">
                <a:schemeClr val="accent2"/>
              </a:effectRef>
              <a:fontRef idx="minor">
                <a:schemeClr val="tx1"/>
              </a:fontRef>
            </p:style>
          </p:cxnSp>
          <p:grpSp>
            <p:nvGrpSpPr>
              <p:cNvPr id="206" name="Group 205"/>
              <p:cNvGrpSpPr/>
              <p:nvPr/>
            </p:nvGrpSpPr>
            <p:grpSpPr>
              <a:xfrm>
                <a:off x="457200" y="3500970"/>
                <a:ext cx="1339033" cy="542736"/>
                <a:chOff x="7464802" y="1436406"/>
                <a:chExt cx="1339033" cy="542736"/>
              </a:xfrm>
            </p:grpSpPr>
            <p:sp>
              <p:nvSpPr>
                <p:cNvPr id="207" name="圆角矩形 208"/>
                <p:cNvSpPr/>
                <p:nvPr/>
              </p:nvSpPr>
              <p:spPr>
                <a:xfrm>
                  <a:off x="7464802" y="1692332"/>
                  <a:ext cx="1339033" cy="286810"/>
                </a:xfrm>
                <a:prstGeom prst="roundRect">
                  <a:avLst>
                    <a:gd name="adj" fmla="val 11361"/>
                  </a:avLst>
                </a:prstGeom>
                <a:noFill/>
                <a:ln w="9525">
                  <a:solidFill>
                    <a:schemeClr val="bg1">
                      <a:lumMod val="65000"/>
                    </a:schemeClr>
                  </a:solidFill>
                  <a:prstDash val="sysDash"/>
                  <a:miter lim="800000"/>
                  <a:headEnd/>
                  <a:tailEnd/>
                </a:ln>
              </p:spPr>
              <p:txBody>
                <a:bodyPr wrap="none" lIns="0" tIns="0" rIns="0" bIns="0" anchor="ctr"/>
                <a:lstStyle/>
                <a:p>
                  <a:pPr algn="ctr" defTabSz="913706">
                    <a:defRPr/>
                  </a:pPr>
                  <a:r>
                    <a:rPr lang="en-US" altLang="zh-CN" sz="1200" kern="0" dirty="0">
                      <a:solidFill>
                        <a:sysClr val="windowText" lastClr="000000"/>
                      </a:solidFill>
                      <a:ea typeface="微软雅黑" pitchFamily="34" charset="-122"/>
                      <a:cs typeface="Calibri" pitchFamily="34" charset="0"/>
                    </a:rPr>
                    <a:t>  1641 Citations   </a:t>
                  </a:r>
                  <a:endParaRPr lang="zh-CN" altLang="en-US" sz="1200" kern="0" dirty="0">
                    <a:solidFill>
                      <a:sysClr val="windowText" lastClr="000000"/>
                    </a:solidFill>
                    <a:ea typeface="微软雅黑" pitchFamily="34" charset="-122"/>
                    <a:cs typeface="Calibri" pitchFamily="34" charset="0"/>
                  </a:endParaRPr>
                </a:p>
              </p:txBody>
            </p:sp>
            <p:sp>
              <p:nvSpPr>
                <p:cNvPr id="208" name="圆角矩形 45"/>
                <p:cNvSpPr/>
                <p:nvPr/>
              </p:nvSpPr>
              <p:spPr>
                <a:xfrm>
                  <a:off x="7539727" y="1436406"/>
                  <a:ext cx="1187248" cy="266571"/>
                </a:xfrm>
                <a:prstGeom prst="roundRect">
                  <a:avLst>
                    <a:gd name="adj" fmla="val 50000"/>
                  </a:avLst>
                </a:pr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algn="r" fontAlgn="base">
                    <a:spcBef>
                      <a:spcPct val="0"/>
                    </a:spcBef>
                    <a:spcAft>
                      <a:spcPct val="0"/>
                    </a:spcAft>
                  </a:pPr>
                  <a:r>
                    <a:rPr lang="en-US" altLang="zh-CN" sz="1400" b="1" kern="0" dirty="0">
                      <a:solidFill>
                        <a:prstClr val="black"/>
                      </a:solidFill>
                    </a:rPr>
                    <a:t>Region 9</a:t>
                  </a:r>
                </a:p>
              </p:txBody>
            </p:sp>
          </p:grpSp>
          <p:sp>
            <p:nvSpPr>
              <p:cNvPr id="209" name="Oval 25"/>
              <p:cNvSpPr>
                <a:spLocks noChangeArrowheads="1"/>
              </p:cNvSpPr>
              <p:nvPr/>
            </p:nvSpPr>
            <p:spPr bwMode="gray">
              <a:xfrm>
                <a:off x="4138734" y="4281818"/>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sp>
            <p:nvSpPr>
              <p:cNvPr id="210" name="Oval 25"/>
              <p:cNvSpPr>
                <a:spLocks noChangeArrowheads="1"/>
              </p:cNvSpPr>
              <p:nvPr/>
            </p:nvSpPr>
            <p:spPr bwMode="gray">
              <a:xfrm>
                <a:off x="6003518" y="3970831"/>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grpSp>
        <p:sp>
          <p:nvSpPr>
            <p:cNvPr id="211" name="Oval 25"/>
            <p:cNvSpPr>
              <a:spLocks noChangeArrowheads="1"/>
            </p:cNvSpPr>
            <p:nvPr/>
          </p:nvSpPr>
          <p:spPr bwMode="gray">
            <a:xfrm>
              <a:off x="6315109" y="2930169"/>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sp>
          <p:nvSpPr>
            <p:cNvPr id="212" name="Oval 25"/>
            <p:cNvSpPr>
              <a:spLocks noChangeArrowheads="1"/>
            </p:cNvSpPr>
            <p:nvPr/>
          </p:nvSpPr>
          <p:spPr bwMode="gray">
            <a:xfrm>
              <a:off x="6633447" y="2223454"/>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sp>
          <p:nvSpPr>
            <p:cNvPr id="213" name="Oval 25"/>
            <p:cNvSpPr>
              <a:spLocks noChangeArrowheads="1"/>
            </p:cNvSpPr>
            <p:nvPr/>
          </p:nvSpPr>
          <p:spPr bwMode="gray">
            <a:xfrm>
              <a:off x="7107249" y="1789228"/>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sp>
          <p:nvSpPr>
            <p:cNvPr id="162" name="Oval 25"/>
            <p:cNvSpPr>
              <a:spLocks noChangeArrowheads="1"/>
            </p:cNvSpPr>
            <p:nvPr/>
          </p:nvSpPr>
          <p:spPr bwMode="gray">
            <a:xfrm>
              <a:off x="1995052" y="3369817"/>
              <a:ext cx="108821" cy="113736"/>
            </a:xfrm>
            <a:prstGeom prst="ellipse">
              <a:avLst/>
            </a:prstGeom>
            <a:solidFill>
              <a:srgbClr val="CC0000"/>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endParaRPr lang="zh-CN" altLang="en-US" kern="0" dirty="0">
                <a:solidFill>
                  <a:sysClr val="windowText" lastClr="000000"/>
                </a:solidFill>
              </a:endParaRPr>
            </a:p>
          </p:txBody>
        </p:sp>
      </p:grpSp>
      <p:sp>
        <p:nvSpPr>
          <p:cNvPr id="215" name="TextBox 214">
            <a:extLst>
              <a:ext uri="{FF2B5EF4-FFF2-40B4-BE49-F238E27FC236}">
                <a16:creationId xmlns="" xmlns:a16="http://schemas.microsoft.com/office/drawing/2014/main" id="{E11C3DDB-D628-4339-87DD-CAD6384AF2A3}"/>
              </a:ext>
            </a:extLst>
          </p:cNvPr>
          <p:cNvSpPr txBox="1"/>
          <p:nvPr/>
        </p:nvSpPr>
        <p:spPr>
          <a:xfrm>
            <a:off x="416882" y="959960"/>
            <a:ext cx="2459993" cy="369332"/>
          </a:xfrm>
          <a:prstGeom prst="rect">
            <a:avLst/>
          </a:prstGeom>
          <a:solidFill>
            <a:srgbClr val="FF0000"/>
          </a:solidFill>
        </p:spPr>
        <p:txBody>
          <a:bodyPr wrap="square" rtlCol="0">
            <a:spAutoFit/>
          </a:bodyPr>
          <a:lstStyle/>
          <a:p>
            <a:pPr algn="ctr"/>
            <a:r>
              <a:rPr lang="en-US" b="1" dirty="0">
                <a:solidFill>
                  <a:prstClr val="white"/>
                </a:solidFill>
              </a:rPr>
              <a:t>SAMPLE TEMPLATE</a:t>
            </a:r>
          </a:p>
        </p:txBody>
      </p:sp>
      <p:sp>
        <p:nvSpPr>
          <p:cNvPr id="5" name="TextBox 4"/>
          <p:cNvSpPr txBox="1"/>
          <p:nvPr/>
        </p:nvSpPr>
        <p:spPr>
          <a:xfrm>
            <a:off x="1927230" y="6421465"/>
            <a:ext cx="6774953" cy="276999"/>
          </a:xfrm>
          <a:prstGeom prst="rect">
            <a:avLst/>
          </a:prstGeom>
          <a:noFill/>
        </p:spPr>
        <p:txBody>
          <a:bodyPr wrap="square" rtlCol="0">
            <a:spAutoFit/>
          </a:bodyPr>
          <a:lstStyle/>
          <a:p>
            <a:r>
              <a:rPr lang="en-US" sz="1200" dirty="0">
                <a:solidFill>
                  <a:prstClr val="white">
                    <a:lumMod val="50000"/>
                  </a:prstClr>
                </a:solidFill>
                <a:cs typeface="Arial" panose="020B0604020202020204" pitchFamily="34" charset="0"/>
              </a:rPr>
              <a:t>Includes total number of citations (n=8497) issued between February 1, 2018 and June 29, 2018.</a:t>
            </a:r>
          </a:p>
        </p:txBody>
      </p:sp>
    </p:spTree>
    <p:extLst>
      <p:ext uri="{BB962C8B-B14F-4D97-AF65-F5344CB8AC3E}">
        <p14:creationId xmlns:p14="http://schemas.microsoft.com/office/powerpoint/2010/main" val="2092511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5"/>
          <p:cNvGraphicFramePr>
            <a:graphicFrameLocks/>
          </p:cNvGraphicFramePr>
          <p:nvPr>
            <p:extLst>
              <p:ext uri="{D42A27DB-BD31-4B8C-83A1-F6EECF244321}">
                <p14:modId xmlns:p14="http://schemas.microsoft.com/office/powerpoint/2010/main" val="2361357885"/>
              </p:ext>
            </p:extLst>
          </p:nvPr>
        </p:nvGraphicFramePr>
        <p:xfrm>
          <a:off x="472968" y="914400"/>
          <a:ext cx="11051625" cy="5379894"/>
        </p:xfrm>
        <a:graphic>
          <a:graphicData uri="http://schemas.openxmlformats.org/drawingml/2006/table">
            <a:tbl>
              <a:tblPr firstRow="1" bandRow="1">
                <a:tableStyleId>{5940675A-B579-460E-94D1-54222C63F5DA}</a:tableStyleId>
              </a:tblPr>
              <a:tblGrid>
                <a:gridCol w="2210325">
                  <a:extLst>
                    <a:ext uri="{9D8B030D-6E8A-4147-A177-3AD203B41FA5}">
                      <a16:colId xmlns="" xmlns:a16="http://schemas.microsoft.com/office/drawing/2014/main" val="20000"/>
                    </a:ext>
                  </a:extLst>
                </a:gridCol>
                <a:gridCol w="2210325">
                  <a:extLst>
                    <a:ext uri="{9D8B030D-6E8A-4147-A177-3AD203B41FA5}">
                      <a16:colId xmlns="" xmlns:a16="http://schemas.microsoft.com/office/drawing/2014/main" val="20001"/>
                    </a:ext>
                  </a:extLst>
                </a:gridCol>
                <a:gridCol w="2210325">
                  <a:extLst>
                    <a:ext uri="{9D8B030D-6E8A-4147-A177-3AD203B41FA5}">
                      <a16:colId xmlns="" xmlns:a16="http://schemas.microsoft.com/office/drawing/2014/main" val="20002"/>
                    </a:ext>
                  </a:extLst>
                </a:gridCol>
                <a:gridCol w="2210325">
                  <a:extLst>
                    <a:ext uri="{9D8B030D-6E8A-4147-A177-3AD203B41FA5}">
                      <a16:colId xmlns="" xmlns:a16="http://schemas.microsoft.com/office/drawing/2014/main" val="20003"/>
                    </a:ext>
                  </a:extLst>
                </a:gridCol>
                <a:gridCol w="2210325">
                  <a:extLst>
                    <a:ext uri="{9D8B030D-6E8A-4147-A177-3AD203B41FA5}">
                      <a16:colId xmlns="" xmlns:a16="http://schemas.microsoft.com/office/drawing/2014/main" val="20004"/>
                    </a:ext>
                  </a:extLst>
                </a:gridCol>
              </a:tblGrid>
              <a:tr h="403947">
                <a:tc>
                  <a:txBody>
                    <a:bodyPr/>
                    <a:lstStyle/>
                    <a:p>
                      <a:r>
                        <a:rPr lang="en-US" sz="1600" b="1" dirty="0" smtClean="0">
                          <a:solidFill>
                            <a:schemeClr val="bg1"/>
                          </a:solidFill>
                        </a:rPr>
                        <a:t>Nursing Facility</a:t>
                      </a:r>
                    </a:p>
                  </a:txBody>
                  <a:tcPr>
                    <a:solidFill>
                      <a:srgbClr val="00538B"/>
                    </a:solidFill>
                  </a:tcPr>
                </a:tc>
                <a:tc>
                  <a:txBody>
                    <a:bodyPr/>
                    <a:lstStyle/>
                    <a:p>
                      <a:r>
                        <a:rPr lang="en-US" sz="1600" b="1" dirty="0" smtClean="0">
                          <a:solidFill>
                            <a:schemeClr val="bg1"/>
                          </a:solidFill>
                        </a:rPr>
                        <a:t>ICF/IID</a:t>
                      </a:r>
                      <a:endParaRPr lang="en-US" sz="1600" b="1" dirty="0">
                        <a:solidFill>
                          <a:schemeClr val="bg1"/>
                        </a:solidFill>
                      </a:endParaRPr>
                    </a:p>
                  </a:txBody>
                  <a:tcPr>
                    <a:solidFill>
                      <a:srgbClr val="00538B"/>
                    </a:solidFill>
                  </a:tcPr>
                </a:tc>
                <a:tc>
                  <a:txBody>
                    <a:bodyPr/>
                    <a:lstStyle/>
                    <a:p>
                      <a:r>
                        <a:rPr lang="en-US" sz="1600" b="1" dirty="0" smtClean="0">
                          <a:solidFill>
                            <a:schemeClr val="bg1"/>
                          </a:solidFill>
                        </a:rPr>
                        <a:t>Home Health Agency</a:t>
                      </a:r>
                      <a:endParaRPr lang="en-US" sz="1600" b="1" dirty="0">
                        <a:solidFill>
                          <a:schemeClr val="bg1"/>
                        </a:solidFill>
                      </a:endParaRPr>
                    </a:p>
                  </a:txBody>
                  <a:tcPr>
                    <a:solidFill>
                      <a:srgbClr val="00538B"/>
                    </a:solidFill>
                  </a:tcPr>
                </a:tc>
                <a:tc>
                  <a:txBody>
                    <a:bodyPr/>
                    <a:lstStyle/>
                    <a:p>
                      <a:r>
                        <a:rPr lang="en-US" sz="1600" b="1" dirty="0" smtClean="0">
                          <a:solidFill>
                            <a:schemeClr val="bg1"/>
                          </a:solidFill>
                        </a:rPr>
                        <a:t>ESRD</a:t>
                      </a:r>
                      <a:endParaRPr lang="en-US" sz="1600" b="1" dirty="0">
                        <a:solidFill>
                          <a:schemeClr val="bg1"/>
                        </a:solidFill>
                      </a:endParaRPr>
                    </a:p>
                  </a:txBody>
                  <a:tcPr>
                    <a:solidFill>
                      <a:srgbClr val="00538B"/>
                    </a:solidFill>
                  </a:tcPr>
                </a:tc>
                <a:tc>
                  <a:txBody>
                    <a:bodyPr/>
                    <a:lstStyle/>
                    <a:p>
                      <a:r>
                        <a:rPr lang="en-US" sz="1600" b="1" dirty="0" smtClean="0">
                          <a:solidFill>
                            <a:schemeClr val="bg1"/>
                          </a:solidFill>
                        </a:rPr>
                        <a:t>ASC</a:t>
                      </a:r>
                    </a:p>
                  </a:txBody>
                  <a:tcPr>
                    <a:solidFill>
                      <a:srgbClr val="00538B"/>
                    </a:solidFill>
                  </a:tcPr>
                </a:tc>
                <a:extLst>
                  <a:ext uri="{0D108BD9-81ED-4DB2-BD59-A6C34878D82A}">
                    <a16:rowId xmlns="" xmlns:a16="http://schemas.microsoft.com/office/drawing/2014/main" val="10000"/>
                  </a:ext>
                </a:extLst>
              </a:tr>
              <a:tr h="4039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EP Testing Requirements</a:t>
                      </a:r>
                    </a:p>
                  </a:txBody>
                  <a:tcPr>
                    <a:solidFill>
                      <a:srgbClr val="D9D9D9"/>
                    </a:solidFill>
                  </a:tcPr>
                </a:tc>
                <a:tc>
                  <a:txBody>
                    <a:bodyPr/>
                    <a:lstStyle/>
                    <a:p>
                      <a:r>
                        <a:rPr lang="en-US" sz="1200" dirty="0" smtClean="0"/>
                        <a:t>Develop and Maintain EP Program</a:t>
                      </a:r>
                      <a:endParaRPr lang="en-US" sz="1200" dirty="0"/>
                    </a:p>
                  </a:txBody>
                  <a:tcPr>
                    <a:noFill/>
                  </a:tcPr>
                </a:tc>
                <a:tc>
                  <a:txBody>
                    <a:bodyPr/>
                    <a:lstStyle/>
                    <a:p>
                      <a:r>
                        <a:rPr lang="en-US" sz="1200" dirty="0" smtClean="0"/>
                        <a:t>EP Testing Requirements</a:t>
                      </a:r>
                      <a:endParaRPr lang="en-US" sz="1200" dirty="0"/>
                    </a:p>
                  </a:txBody>
                  <a:tcPr>
                    <a:solidFill>
                      <a:srgbClr val="D9D9D9"/>
                    </a:solidFill>
                  </a:tcPr>
                </a:tc>
                <a:tc>
                  <a:txBody>
                    <a:bodyPr/>
                    <a:lstStyle/>
                    <a:p>
                      <a:r>
                        <a:rPr lang="en-US" sz="1200" dirty="0" smtClean="0"/>
                        <a:t>Dialysis Emergency Equipment</a:t>
                      </a:r>
                      <a:endParaRPr lang="en-US" sz="1200" dirty="0"/>
                    </a:p>
                  </a:txBody>
                  <a:tcPr>
                    <a:noFill/>
                  </a:tcPr>
                </a:tc>
                <a:tc>
                  <a:txBody>
                    <a:bodyPr/>
                    <a:lstStyle/>
                    <a:p>
                      <a:r>
                        <a:rPr lang="en-US" sz="1200" dirty="0" smtClean="0"/>
                        <a:t>Emergency Prep Training and Testing</a:t>
                      </a:r>
                      <a:endParaRPr lang="en-US" sz="1200" dirty="0"/>
                    </a:p>
                  </a:txBody>
                  <a:tcPr>
                    <a:noFill/>
                  </a:tcPr>
                </a:tc>
                <a:extLst>
                  <a:ext uri="{0D108BD9-81ED-4DB2-BD59-A6C34878D82A}">
                    <a16:rowId xmlns="" xmlns:a16="http://schemas.microsoft.com/office/drawing/2014/main" val="10001"/>
                  </a:ext>
                </a:extLst>
              </a:tr>
              <a:tr h="403947">
                <a:tc>
                  <a:txBody>
                    <a:bodyPr/>
                    <a:lstStyle/>
                    <a:p>
                      <a:r>
                        <a:rPr lang="en-US" sz="1200" dirty="0" smtClean="0"/>
                        <a:t>Subsistence needs for staff and patients</a:t>
                      </a:r>
                      <a:endParaRPr lang="en-US" sz="12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EP Testing Requirements</a:t>
                      </a:r>
                    </a:p>
                  </a:txBody>
                  <a:tcPr>
                    <a:solidFill>
                      <a:srgbClr val="D9D9D9"/>
                    </a:solidFill>
                  </a:tcPr>
                </a:tc>
                <a:tc>
                  <a:txBody>
                    <a:bodyPr/>
                    <a:lstStyle/>
                    <a:p>
                      <a:r>
                        <a:rPr lang="en-US" sz="1200" dirty="0" smtClean="0"/>
                        <a:t>EP Training Program</a:t>
                      </a:r>
                      <a:endParaRPr lang="en-US" sz="1200" dirty="0"/>
                    </a:p>
                  </a:txBody>
                  <a:tcPr>
                    <a:solidFill>
                      <a:srgbClr val="E1F3DB"/>
                    </a:solidFill>
                  </a:tcPr>
                </a:tc>
                <a:tc>
                  <a:txBody>
                    <a:bodyPr/>
                    <a:lstStyle/>
                    <a:p>
                      <a:r>
                        <a:rPr lang="en-US" sz="1200" dirty="0" smtClean="0"/>
                        <a:t>ESRD EP Training Program</a:t>
                      </a:r>
                      <a:endParaRPr lang="en-US" sz="1200" dirty="0"/>
                    </a:p>
                  </a:txBody>
                  <a:tcPr>
                    <a:noFill/>
                  </a:tcPr>
                </a:tc>
                <a:tc>
                  <a:txBody>
                    <a:bodyPr/>
                    <a:lstStyle/>
                    <a:p>
                      <a:r>
                        <a:rPr lang="en-US" sz="1200" dirty="0" smtClean="0"/>
                        <a:t>EP Testing Requirements</a:t>
                      </a:r>
                      <a:endParaRPr lang="en-US" sz="1200" dirty="0"/>
                    </a:p>
                  </a:txBody>
                  <a:tcPr>
                    <a:solidFill>
                      <a:srgbClr val="D9D9D9"/>
                    </a:solidFill>
                  </a:tcPr>
                </a:tc>
                <a:extLst>
                  <a:ext uri="{0D108BD9-81ED-4DB2-BD59-A6C34878D82A}">
                    <a16:rowId xmlns="" xmlns:a16="http://schemas.microsoft.com/office/drawing/2014/main" val="10002"/>
                  </a:ext>
                </a:extLst>
              </a:tr>
              <a:tr h="444576">
                <a:tc>
                  <a:txBody>
                    <a:bodyPr/>
                    <a:lstStyle/>
                    <a:p>
                      <a:r>
                        <a:rPr lang="en-US" sz="1200" dirty="0" smtClean="0"/>
                        <a:t>Roles under a Waiver Declared by Secretary</a:t>
                      </a:r>
                      <a:endParaRPr lang="en-US" sz="1200" dirty="0"/>
                    </a:p>
                  </a:txBody>
                  <a:tcPr>
                    <a:noFill/>
                  </a:tcPr>
                </a:tc>
                <a:tc>
                  <a:txBody>
                    <a:bodyPr/>
                    <a:lstStyle/>
                    <a:p>
                      <a:r>
                        <a:rPr lang="en-US" sz="1200" dirty="0" smtClean="0"/>
                        <a:t>Emergency Prep Training and Testing</a:t>
                      </a:r>
                      <a:endParaRPr lang="en-US" sz="1200" dirty="0"/>
                    </a:p>
                  </a:txBody>
                  <a:tcPr>
                    <a:noFill/>
                  </a:tcPr>
                </a:tc>
                <a:tc>
                  <a:txBody>
                    <a:bodyPr/>
                    <a:lstStyle/>
                    <a:p>
                      <a:r>
                        <a:rPr lang="en-US" sz="1200" dirty="0" smtClean="0"/>
                        <a:t>Policies and Procedures for Volunteers</a:t>
                      </a:r>
                      <a:endParaRPr lang="en-US" sz="1200" dirty="0"/>
                    </a:p>
                  </a:txBody>
                  <a:tcPr/>
                </a:tc>
                <a:tc>
                  <a:txBody>
                    <a:bodyPr/>
                    <a:lstStyle/>
                    <a:p>
                      <a:r>
                        <a:rPr lang="en-US" sz="1200" dirty="0" smtClean="0"/>
                        <a:t>EP Testing Requirements</a:t>
                      </a:r>
                      <a:endParaRPr lang="en-US" sz="1200" dirty="0"/>
                    </a:p>
                  </a:txBody>
                  <a:tcPr>
                    <a:solidFill>
                      <a:srgbClr val="D9D9D9"/>
                    </a:solidFill>
                  </a:tcPr>
                </a:tc>
                <a:tc>
                  <a:txBody>
                    <a:bodyPr/>
                    <a:lstStyle/>
                    <a:p>
                      <a:r>
                        <a:rPr lang="en-US" sz="1200" dirty="0" smtClean="0"/>
                        <a:t>Develop and Maintain EP Program</a:t>
                      </a:r>
                      <a:endParaRPr lang="en-US" sz="1200" dirty="0"/>
                    </a:p>
                  </a:txBody>
                  <a:tcPr/>
                </a:tc>
                <a:extLst>
                  <a:ext uri="{0D108BD9-81ED-4DB2-BD59-A6C34878D82A}">
                    <a16:rowId xmlns="" xmlns:a16="http://schemas.microsoft.com/office/drawing/2014/main" val="10003"/>
                  </a:ext>
                </a:extLst>
              </a:tr>
              <a:tr h="403947">
                <a:tc>
                  <a:txBody>
                    <a:bodyPr/>
                    <a:lstStyle/>
                    <a:p>
                      <a:r>
                        <a:rPr lang="en-US" sz="1200" dirty="0" smtClean="0"/>
                        <a:t>Emergency Prep Training and Testing</a:t>
                      </a:r>
                      <a:endParaRPr lang="en-US" sz="1200" dirty="0"/>
                    </a:p>
                  </a:txBody>
                  <a:tcPr/>
                </a:tc>
                <a:tc>
                  <a:txBody>
                    <a:bodyPr/>
                    <a:lstStyle/>
                    <a:p>
                      <a:r>
                        <a:rPr lang="en-US" sz="1200" dirty="0" smtClean="0"/>
                        <a:t>Development of EP Policies and Procedures</a:t>
                      </a:r>
                      <a:endParaRPr lang="en-US" sz="1200" dirty="0"/>
                    </a:p>
                  </a:txBody>
                  <a:tcPr/>
                </a:tc>
                <a:tc>
                  <a:txBody>
                    <a:bodyPr/>
                    <a:lstStyle/>
                    <a:p>
                      <a:r>
                        <a:rPr lang="en-US" sz="1200" dirty="0" smtClean="0"/>
                        <a:t>HHA Comprehensive Assessment in disaster</a:t>
                      </a:r>
                      <a:endParaRPr lang="en-US" sz="1200" dirty="0"/>
                    </a:p>
                  </a:txBody>
                  <a:tcPr/>
                </a:tc>
                <a:tc>
                  <a:txBody>
                    <a:bodyPr/>
                    <a:lstStyle/>
                    <a:p>
                      <a:r>
                        <a:rPr lang="en-US" sz="1200" dirty="0" smtClean="0"/>
                        <a:t>Emergency Prep Training and Testing</a:t>
                      </a:r>
                      <a:endParaRPr lang="en-US" sz="1200" dirty="0"/>
                    </a:p>
                  </a:txBody>
                  <a:tcPr/>
                </a:tc>
                <a:tc>
                  <a:txBody>
                    <a:bodyPr/>
                    <a:lstStyle/>
                    <a:p>
                      <a:r>
                        <a:rPr lang="en-US" sz="1200" dirty="0" smtClean="0"/>
                        <a:t>Maintain and Annual EP Updates</a:t>
                      </a:r>
                      <a:endParaRPr lang="en-US" sz="1200" dirty="0"/>
                    </a:p>
                  </a:txBody>
                  <a:tcPr>
                    <a:solidFill>
                      <a:schemeClr val="accent6">
                        <a:lumMod val="40000"/>
                        <a:lumOff val="60000"/>
                      </a:schemeClr>
                    </a:solidFill>
                  </a:tcPr>
                </a:tc>
                <a:extLst>
                  <a:ext uri="{0D108BD9-81ED-4DB2-BD59-A6C34878D82A}">
                    <a16:rowId xmlns="" xmlns:a16="http://schemas.microsoft.com/office/drawing/2014/main" val="10004"/>
                  </a:ext>
                </a:extLst>
              </a:tr>
              <a:tr h="403947">
                <a:tc>
                  <a:txBody>
                    <a:bodyPr/>
                    <a:lstStyle/>
                    <a:p>
                      <a:r>
                        <a:rPr lang="en-US" sz="1200" dirty="0" smtClean="0"/>
                        <a:t>Policies and Procedures for Volunteers</a:t>
                      </a:r>
                      <a:endParaRPr lang="en-US" sz="1200" dirty="0"/>
                    </a:p>
                  </a:txBody>
                  <a:tcPr>
                    <a:noFill/>
                  </a:tcPr>
                </a:tc>
                <a:tc>
                  <a:txBody>
                    <a:bodyPr/>
                    <a:lstStyle/>
                    <a:p>
                      <a:r>
                        <a:rPr lang="en-US" sz="1200" dirty="0" smtClean="0"/>
                        <a:t>Development of Communication Plan</a:t>
                      </a:r>
                      <a:endParaRPr lang="en-US" sz="1200" dirty="0"/>
                    </a:p>
                  </a:txBody>
                  <a:tcPr/>
                </a:tc>
                <a:tc>
                  <a:txBody>
                    <a:bodyPr/>
                    <a:lstStyle/>
                    <a:p>
                      <a:r>
                        <a:rPr lang="en-US" sz="1200" dirty="0" smtClean="0"/>
                        <a:t>Process for EP Collaboration</a:t>
                      </a:r>
                      <a:endParaRPr lang="en-US" sz="1200" dirty="0"/>
                    </a:p>
                  </a:txBody>
                  <a:tcPr/>
                </a:tc>
                <a:tc>
                  <a:txBody>
                    <a:bodyPr/>
                    <a:lstStyle/>
                    <a:p>
                      <a:r>
                        <a:rPr lang="en-US" sz="1200" dirty="0" smtClean="0"/>
                        <a:t>ESRD Patient Orientation Training</a:t>
                      </a:r>
                      <a:endParaRPr lang="en-US" sz="1200" dirty="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EP Training Program</a:t>
                      </a:r>
                    </a:p>
                    <a:p>
                      <a:endParaRPr lang="en-US" sz="1200" dirty="0"/>
                    </a:p>
                  </a:txBody>
                  <a:tcPr>
                    <a:solidFill>
                      <a:srgbClr val="E1F3DB"/>
                    </a:solidFill>
                  </a:tcPr>
                </a:tc>
                <a:extLst>
                  <a:ext uri="{0D108BD9-81ED-4DB2-BD59-A6C34878D82A}">
                    <a16:rowId xmlns="" xmlns:a16="http://schemas.microsoft.com/office/drawing/2014/main" val="10005"/>
                  </a:ext>
                </a:extLst>
              </a:tr>
              <a:tr h="403947">
                <a:tc>
                  <a:txBody>
                    <a:bodyPr/>
                    <a:lstStyle/>
                    <a:p>
                      <a:r>
                        <a:rPr lang="en-US" sz="1600" b="1" dirty="0" smtClean="0">
                          <a:solidFill>
                            <a:schemeClr val="bg1"/>
                          </a:solidFill>
                        </a:rPr>
                        <a:t>Rural Health Clinic</a:t>
                      </a:r>
                      <a:endParaRPr lang="en-US" sz="1600" b="1" dirty="0">
                        <a:solidFill>
                          <a:schemeClr val="bg1"/>
                        </a:solidFill>
                      </a:endParaRPr>
                    </a:p>
                  </a:txBody>
                  <a:tcPr>
                    <a:solidFill>
                      <a:srgbClr val="00538B"/>
                    </a:solidFill>
                  </a:tcPr>
                </a:tc>
                <a:tc>
                  <a:txBody>
                    <a:bodyPr/>
                    <a:lstStyle/>
                    <a:p>
                      <a:r>
                        <a:rPr lang="en-US" sz="1600" b="1" dirty="0" smtClean="0">
                          <a:solidFill>
                            <a:schemeClr val="bg1"/>
                          </a:solidFill>
                        </a:rPr>
                        <a:t>Hospice</a:t>
                      </a:r>
                      <a:endParaRPr lang="en-US" sz="1600" b="1" dirty="0">
                        <a:solidFill>
                          <a:schemeClr val="bg1"/>
                        </a:solidFill>
                      </a:endParaRPr>
                    </a:p>
                  </a:txBody>
                  <a:tcPr>
                    <a:solidFill>
                      <a:srgbClr val="00538B"/>
                    </a:solidFill>
                  </a:tcPr>
                </a:tc>
                <a:tc>
                  <a:txBody>
                    <a:bodyPr/>
                    <a:lstStyle/>
                    <a:p>
                      <a:r>
                        <a:rPr lang="en-US" sz="1600" b="1" dirty="0" smtClean="0">
                          <a:solidFill>
                            <a:schemeClr val="bg1"/>
                          </a:solidFill>
                        </a:rPr>
                        <a:t>Hospital </a:t>
                      </a:r>
                      <a:endParaRPr lang="en-US" sz="1600" b="1" dirty="0">
                        <a:solidFill>
                          <a:schemeClr val="bg1"/>
                        </a:solidFill>
                      </a:endParaRPr>
                    </a:p>
                  </a:txBody>
                  <a:tcPr>
                    <a:solidFill>
                      <a:srgbClr val="00538B"/>
                    </a:solidFill>
                  </a:tcPr>
                </a:tc>
                <a:tc>
                  <a:txBody>
                    <a:bodyPr/>
                    <a:lstStyle/>
                    <a:p>
                      <a:r>
                        <a:rPr lang="en-US" sz="1600" b="1" dirty="0" smtClean="0">
                          <a:solidFill>
                            <a:schemeClr val="bg1"/>
                          </a:solidFill>
                        </a:rPr>
                        <a:t>OPT/Speech</a:t>
                      </a:r>
                      <a:endParaRPr lang="en-US" sz="1600" b="1" dirty="0">
                        <a:solidFill>
                          <a:schemeClr val="bg1"/>
                        </a:solidFill>
                      </a:endParaRPr>
                    </a:p>
                  </a:txBody>
                  <a:tcPr>
                    <a:solidFill>
                      <a:srgbClr val="00538B"/>
                    </a:solidFill>
                  </a:tcPr>
                </a:tc>
                <a:tc>
                  <a:txBody>
                    <a:bodyPr/>
                    <a:lstStyle/>
                    <a:p>
                      <a:r>
                        <a:rPr lang="en-US" sz="1600" b="1" dirty="0" smtClean="0">
                          <a:solidFill>
                            <a:schemeClr val="bg1"/>
                          </a:solidFill>
                        </a:rPr>
                        <a:t>CORF</a:t>
                      </a:r>
                      <a:endParaRPr lang="en-US" sz="1600" b="1" dirty="0">
                        <a:solidFill>
                          <a:schemeClr val="bg1"/>
                        </a:solidFill>
                      </a:endParaRPr>
                    </a:p>
                  </a:txBody>
                  <a:tcPr>
                    <a:solidFill>
                      <a:srgbClr val="00538B"/>
                    </a:solidFill>
                  </a:tcPr>
                </a:tc>
                <a:extLst>
                  <a:ext uri="{0D108BD9-81ED-4DB2-BD59-A6C34878D82A}">
                    <a16:rowId xmlns="" xmlns:a16="http://schemas.microsoft.com/office/drawing/2014/main" val="10006"/>
                  </a:ext>
                </a:extLst>
              </a:tr>
              <a:tr h="4039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EP Training Program</a:t>
                      </a:r>
                    </a:p>
                    <a:p>
                      <a:endParaRPr lang="en-US" sz="1200" dirty="0"/>
                    </a:p>
                  </a:txBody>
                  <a:tcPr>
                    <a:solidFill>
                      <a:srgbClr val="E1F3DB"/>
                    </a:solidFill>
                  </a:tcPr>
                </a:tc>
                <a:tc>
                  <a:txBody>
                    <a:bodyPr/>
                    <a:lstStyle/>
                    <a:p>
                      <a:r>
                        <a:rPr lang="en-US" sz="1200" dirty="0" smtClean="0"/>
                        <a:t>EP Training Program</a:t>
                      </a:r>
                      <a:endParaRPr lang="en-US" sz="1200" dirty="0"/>
                    </a:p>
                  </a:txBody>
                  <a:tcPr>
                    <a:solidFill>
                      <a:srgbClr val="E1F3DB"/>
                    </a:solidFill>
                  </a:tcPr>
                </a:tc>
                <a:tc>
                  <a:txBody>
                    <a:bodyPr/>
                    <a:lstStyle/>
                    <a:p>
                      <a:r>
                        <a:rPr lang="en-US" sz="1200" dirty="0" smtClean="0"/>
                        <a:t>EP Training Program</a:t>
                      </a:r>
                      <a:endParaRPr lang="en-US" sz="1200" dirty="0"/>
                    </a:p>
                  </a:txBody>
                  <a:tcPr>
                    <a:solidFill>
                      <a:srgbClr val="E1F3DB"/>
                    </a:solidFill>
                  </a:tcPr>
                </a:tc>
                <a:tc>
                  <a:txBody>
                    <a:bodyPr/>
                    <a:lstStyle/>
                    <a:p>
                      <a:r>
                        <a:rPr lang="en-US" sz="1200" dirty="0" smtClean="0"/>
                        <a:t>Establishment of the EP</a:t>
                      </a:r>
                      <a:r>
                        <a:rPr lang="en-US" sz="1200" baseline="0" dirty="0" smtClean="0"/>
                        <a:t> Program</a:t>
                      </a:r>
                      <a:endParaRPr lang="en-US" sz="1200" dirty="0"/>
                    </a:p>
                  </a:txBody>
                  <a:tcPr>
                    <a:solidFill>
                      <a:schemeClr val="bg1"/>
                    </a:solidFill>
                  </a:tcPr>
                </a:tc>
                <a:tc>
                  <a:txBody>
                    <a:bodyPr/>
                    <a:lstStyle/>
                    <a:p>
                      <a:r>
                        <a:rPr lang="en-US" sz="1200" dirty="0" smtClean="0"/>
                        <a:t>Maintain and Annual EP Updates</a:t>
                      </a:r>
                      <a:endParaRPr lang="en-US" sz="1200" dirty="0"/>
                    </a:p>
                  </a:txBody>
                  <a:tcPr>
                    <a:solidFill>
                      <a:schemeClr val="accent6">
                        <a:lumMod val="40000"/>
                        <a:lumOff val="60000"/>
                      </a:schemeClr>
                    </a:solidFill>
                  </a:tcPr>
                </a:tc>
                <a:extLst>
                  <a:ext uri="{0D108BD9-81ED-4DB2-BD59-A6C34878D82A}">
                    <a16:rowId xmlns="" xmlns:a16="http://schemas.microsoft.com/office/drawing/2014/main" val="10007"/>
                  </a:ext>
                </a:extLst>
              </a:tr>
              <a:tr h="4039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EP Testing Requirements</a:t>
                      </a:r>
                    </a:p>
                  </a:txBody>
                  <a:tcPr>
                    <a:solidFill>
                      <a:srgbClr val="D9D9D9"/>
                    </a:solidFill>
                  </a:tcPr>
                </a:tc>
                <a:tc>
                  <a:txBody>
                    <a:bodyPr/>
                    <a:lstStyle/>
                    <a:p>
                      <a:r>
                        <a:rPr lang="en-US" sz="1200" dirty="0" smtClean="0"/>
                        <a:t>EP Testing Requirements</a:t>
                      </a:r>
                      <a:endParaRPr lang="en-US" sz="1200" dirty="0"/>
                    </a:p>
                  </a:txBody>
                  <a:tcPr>
                    <a:solidFill>
                      <a:srgbClr val="D9D9D9"/>
                    </a:solidFill>
                  </a:tcPr>
                </a:tc>
                <a:tc>
                  <a:txBody>
                    <a:bodyPr/>
                    <a:lstStyle/>
                    <a:p>
                      <a:r>
                        <a:rPr lang="en-US" sz="1200" dirty="0" smtClean="0"/>
                        <a:t>Subsistence needs for staff and patients</a:t>
                      </a:r>
                      <a:endParaRPr lang="en-US" sz="1200" dirty="0"/>
                    </a:p>
                  </a:txBody>
                  <a:tcPr>
                    <a:solidFill>
                      <a:schemeClr val="bg1"/>
                    </a:solidFill>
                  </a:tcPr>
                </a:tc>
                <a:tc>
                  <a:txBody>
                    <a:bodyPr/>
                    <a:lstStyle/>
                    <a:p>
                      <a:r>
                        <a:rPr lang="en-US" sz="1200" dirty="0" smtClean="0"/>
                        <a:t>Process for EP Collaboration</a:t>
                      </a:r>
                      <a:endParaRPr lang="en-US" sz="1200" dirty="0"/>
                    </a:p>
                  </a:txBody>
                  <a:tcPr>
                    <a:solidFill>
                      <a:schemeClr val="bg1"/>
                    </a:solidFill>
                  </a:tcPr>
                </a:tc>
                <a:tc>
                  <a:txBody>
                    <a:bodyPr/>
                    <a:lstStyle/>
                    <a:p>
                      <a:r>
                        <a:rPr lang="en-US" sz="1200" dirty="0" smtClean="0"/>
                        <a:t>EP Training Program</a:t>
                      </a:r>
                      <a:endParaRPr lang="en-US" sz="1200" dirty="0"/>
                    </a:p>
                  </a:txBody>
                  <a:tcPr>
                    <a:solidFill>
                      <a:srgbClr val="E1F3DB"/>
                    </a:solidFill>
                  </a:tcPr>
                </a:tc>
                <a:extLst>
                  <a:ext uri="{0D108BD9-81ED-4DB2-BD59-A6C34878D82A}">
                    <a16:rowId xmlns="" xmlns:a16="http://schemas.microsoft.com/office/drawing/2014/main" val="10008"/>
                  </a:ext>
                </a:extLst>
              </a:tr>
              <a:tr h="403947">
                <a:tc>
                  <a:txBody>
                    <a:bodyPr/>
                    <a:lstStyle/>
                    <a:p>
                      <a:r>
                        <a:rPr lang="en-US" sz="1200" dirty="0" smtClean="0"/>
                        <a:t>Process for EP Collaboration</a:t>
                      </a:r>
                      <a:endParaRPr lang="en-US" sz="1200" dirty="0"/>
                    </a:p>
                  </a:txBody>
                  <a:tcPr>
                    <a:solidFill>
                      <a:schemeClr val="bg1"/>
                    </a:solidFill>
                  </a:tcPr>
                </a:tc>
                <a:tc>
                  <a:txBody>
                    <a:bodyPr/>
                    <a:lstStyle/>
                    <a:p>
                      <a:r>
                        <a:rPr lang="en-US" sz="1200" dirty="0" smtClean="0"/>
                        <a:t>Arrangement with other Facilities</a:t>
                      </a:r>
                      <a:endParaRPr lang="en-US" sz="1200" dirty="0"/>
                    </a:p>
                  </a:txBody>
                  <a:tcPr>
                    <a:solidFill>
                      <a:schemeClr val="bg1"/>
                    </a:solidFill>
                  </a:tcPr>
                </a:tc>
                <a:tc>
                  <a:txBody>
                    <a:bodyPr/>
                    <a:lstStyle/>
                    <a:p>
                      <a:r>
                        <a:rPr lang="en-US" sz="1200" dirty="0" smtClean="0"/>
                        <a:t>Roles under a Waiver Declared by Secretary</a:t>
                      </a:r>
                      <a:endParaRPr lang="en-US" sz="1200" dirty="0"/>
                    </a:p>
                  </a:txBody>
                  <a:tcPr>
                    <a:solidFill>
                      <a:schemeClr val="bg1"/>
                    </a:solidFill>
                  </a:tcPr>
                </a:tc>
                <a:tc>
                  <a:txBody>
                    <a:bodyPr/>
                    <a:lstStyle/>
                    <a:p>
                      <a:r>
                        <a:rPr lang="en-US" sz="1200" dirty="0" smtClean="0"/>
                        <a:t>Maintain and Annual EP Updates</a:t>
                      </a:r>
                      <a:endParaRPr lang="en-US" sz="1200" dirty="0"/>
                    </a:p>
                  </a:txBody>
                  <a:tcPr>
                    <a:solidFill>
                      <a:schemeClr val="accent6">
                        <a:lumMod val="40000"/>
                        <a:lumOff val="60000"/>
                      </a:schemeClr>
                    </a:solidFill>
                  </a:tcPr>
                </a:tc>
                <a:tc>
                  <a:txBody>
                    <a:bodyPr/>
                    <a:lstStyle/>
                    <a:p>
                      <a:r>
                        <a:rPr lang="en-US" sz="1200" dirty="0" smtClean="0"/>
                        <a:t>Process for EP Collaboration</a:t>
                      </a:r>
                      <a:endParaRPr lang="en-US" sz="1200" dirty="0"/>
                    </a:p>
                  </a:txBody>
                  <a:tcPr>
                    <a:solidFill>
                      <a:schemeClr val="bg1"/>
                    </a:solidFill>
                  </a:tcPr>
                </a:tc>
                <a:extLst>
                  <a:ext uri="{0D108BD9-81ED-4DB2-BD59-A6C34878D82A}">
                    <a16:rowId xmlns="" xmlns:a16="http://schemas.microsoft.com/office/drawing/2014/main" val="10009"/>
                  </a:ext>
                </a:extLst>
              </a:tr>
              <a:tr h="403947">
                <a:tc>
                  <a:txBody>
                    <a:bodyPr/>
                    <a:lstStyle/>
                    <a:p>
                      <a:r>
                        <a:rPr lang="en-US" sz="1200" dirty="0" smtClean="0"/>
                        <a:t>Develop and Maintain EP Program</a:t>
                      </a:r>
                      <a:endParaRPr lang="en-US" sz="1200" dirty="0"/>
                    </a:p>
                  </a:txBody>
                  <a:tcPr>
                    <a:solidFill>
                      <a:schemeClr val="bg1"/>
                    </a:solidFill>
                  </a:tcPr>
                </a:tc>
                <a:tc>
                  <a:txBody>
                    <a:bodyPr/>
                    <a:lstStyle/>
                    <a:p>
                      <a:r>
                        <a:rPr lang="en-US" sz="1200" dirty="0" smtClean="0"/>
                        <a:t>Maintain and Annual EP Updates</a:t>
                      </a:r>
                      <a:endParaRPr lang="en-US" sz="1200" dirty="0"/>
                    </a:p>
                  </a:txBody>
                  <a:tcPr>
                    <a:solidFill>
                      <a:schemeClr val="accent6">
                        <a:lumMod val="40000"/>
                        <a:lumOff val="60000"/>
                      </a:schemeClr>
                    </a:solidFill>
                  </a:tcPr>
                </a:tc>
                <a:tc>
                  <a:txBody>
                    <a:bodyPr/>
                    <a:lstStyle/>
                    <a:p>
                      <a:r>
                        <a:rPr lang="en-US" sz="1200" dirty="0" smtClean="0"/>
                        <a:t>EP Testing Requirements</a:t>
                      </a:r>
                      <a:endParaRPr lang="en-US" sz="1200" dirty="0"/>
                    </a:p>
                  </a:txBody>
                  <a:tcPr>
                    <a:solidFill>
                      <a:srgbClr val="D9D9D9"/>
                    </a:solidFill>
                  </a:tcPr>
                </a:tc>
                <a:tc>
                  <a:txBody>
                    <a:bodyPr/>
                    <a:lstStyle/>
                    <a:p>
                      <a:r>
                        <a:rPr lang="en-US" sz="1200" dirty="0" smtClean="0"/>
                        <a:t>Develop and Maintain EP Program</a:t>
                      </a:r>
                      <a:endParaRPr lang="en-US" sz="1200" dirty="0"/>
                    </a:p>
                  </a:txBody>
                  <a:tcPr>
                    <a:solidFill>
                      <a:schemeClr val="bg1"/>
                    </a:solidFill>
                  </a:tcPr>
                </a:tc>
                <a:tc>
                  <a:txBody>
                    <a:bodyPr/>
                    <a:lstStyle/>
                    <a:p>
                      <a:r>
                        <a:rPr lang="en-US" sz="1200" dirty="0" smtClean="0"/>
                        <a:t>Primary/Alt</a:t>
                      </a:r>
                      <a:r>
                        <a:rPr lang="en-US" sz="1200" baseline="0" dirty="0" smtClean="0"/>
                        <a:t> </a:t>
                      </a:r>
                      <a:r>
                        <a:rPr lang="en-US" sz="1200" dirty="0" smtClean="0"/>
                        <a:t>Means for</a:t>
                      </a:r>
                      <a:r>
                        <a:rPr lang="en-US" sz="1200" baseline="0" dirty="0" smtClean="0"/>
                        <a:t> </a:t>
                      </a:r>
                      <a:r>
                        <a:rPr lang="en-US" sz="1200" dirty="0" smtClean="0"/>
                        <a:t>Communication</a:t>
                      </a:r>
                      <a:endParaRPr lang="en-US" sz="1200" dirty="0"/>
                    </a:p>
                  </a:txBody>
                  <a:tcPr>
                    <a:solidFill>
                      <a:schemeClr val="bg1"/>
                    </a:solidFill>
                  </a:tcPr>
                </a:tc>
                <a:extLst>
                  <a:ext uri="{0D108BD9-81ED-4DB2-BD59-A6C34878D82A}">
                    <a16:rowId xmlns="" xmlns:a16="http://schemas.microsoft.com/office/drawing/2014/main" val="10010"/>
                  </a:ext>
                </a:extLst>
              </a:tr>
              <a:tr h="403947">
                <a:tc>
                  <a:txBody>
                    <a:bodyPr/>
                    <a:lstStyle/>
                    <a:p>
                      <a:r>
                        <a:rPr lang="en-US" sz="1200" dirty="0" smtClean="0"/>
                        <a:t>Maintain and Annual EP Updates</a:t>
                      </a:r>
                      <a:endParaRPr lang="en-US" sz="1200" dirty="0"/>
                    </a:p>
                  </a:txBody>
                  <a:tcPr>
                    <a:solidFill>
                      <a:schemeClr val="accent6">
                        <a:lumMod val="40000"/>
                        <a:lumOff val="60000"/>
                      </a:schemeClr>
                    </a:solidFill>
                  </a:tcPr>
                </a:tc>
                <a:tc>
                  <a:txBody>
                    <a:bodyPr/>
                    <a:lstStyle/>
                    <a:p>
                      <a:r>
                        <a:rPr lang="en-US" sz="1200" dirty="0" smtClean="0"/>
                        <a:t>Names and Contact Information</a:t>
                      </a:r>
                      <a:endParaRPr lang="en-US" sz="1200" dirty="0"/>
                    </a:p>
                  </a:txBody>
                  <a:tcPr>
                    <a:solidFill>
                      <a:schemeClr val="bg1"/>
                    </a:solidFill>
                  </a:tcPr>
                </a:tc>
                <a:tc>
                  <a:txBody>
                    <a:bodyPr/>
                    <a:lstStyle/>
                    <a:p>
                      <a:r>
                        <a:rPr lang="en-US" sz="1200" dirty="0" smtClean="0"/>
                        <a:t>Procedures for Tracking of Staff and Patients</a:t>
                      </a:r>
                      <a:endParaRPr lang="en-US" sz="1200" dirty="0"/>
                    </a:p>
                  </a:txBody>
                  <a:tcPr>
                    <a:solidFill>
                      <a:schemeClr val="bg1"/>
                    </a:solidFill>
                  </a:tcPr>
                </a:tc>
                <a:tc>
                  <a:txBody>
                    <a:bodyPr/>
                    <a:lstStyle/>
                    <a:p>
                      <a:r>
                        <a:rPr lang="en-US" sz="1200" dirty="0" smtClean="0"/>
                        <a:t>Policies and Procedures for Volunteers</a:t>
                      </a:r>
                      <a:endParaRPr lang="en-US" sz="1200" dirty="0"/>
                    </a:p>
                  </a:txBody>
                  <a:tcPr>
                    <a:solidFill>
                      <a:schemeClr val="bg1"/>
                    </a:solidFill>
                  </a:tcPr>
                </a:tc>
                <a:tc>
                  <a:txBody>
                    <a:bodyPr/>
                    <a:lstStyle/>
                    <a:p>
                      <a:r>
                        <a:rPr lang="en-US" sz="1200" dirty="0" smtClean="0"/>
                        <a:t>EP Testing Requirements</a:t>
                      </a:r>
                      <a:endParaRPr lang="en-US" sz="1200" dirty="0"/>
                    </a:p>
                  </a:txBody>
                  <a:tcPr>
                    <a:solidFill>
                      <a:srgbClr val="D9D9D9"/>
                    </a:solidFill>
                  </a:tcPr>
                </a:tc>
                <a:extLst>
                  <a:ext uri="{0D108BD9-81ED-4DB2-BD59-A6C34878D82A}">
                    <a16:rowId xmlns="" xmlns:a16="http://schemas.microsoft.com/office/drawing/2014/main" val="10011"/>
                  </a:ext>
                </a:extLst>
              </a:tr>
            </a:tbl>
          </a:graphicData>
        </a:graphic>
      </p:graphicFrame>
      <p:sp>
        <p:nvSpPr>
          <p:cNvPr id="2" name="Title 1"/>
          <p:cNvSpPr>
            <a:spLocks noGrp="1"/>
          </p:cNvSpPr>
          <p:nvPr>
            <p:ph type="title"/>
          </p:nvPr>
        </p:nvSpPr>
        <p:spPr/>
        <p:txBody>
          <a:bodyPr/>
          <a:lstStyle/>
          <a:p>
            <a:r>
              <a:rPr lang="en-US" dirty="0"/>
              <a:t>Top 5 Citations by Providers</a:t>
            </a:r>
          </a:p>
        </p:txBody>
      </p:sp>
      <p:sp>
        <p:nvSpPr>
          <p:cNvPr id="7" name="TextBox 6">
            <a:extLst>
              <a:ext uri="{FF2B5EF4-FFF2-40B4-BE49-F238E27FC236}">
                <a16:creationId xmlns="" xmlns:a16="http://schemas.microsoft.com/office/drawing/2014/main" id="{B4289B87-D0E1-499D-9AC8-B38B3C766530}"/>
              </a:ext>
            </a:extLst>
          </p:cNvPr>
          <p:cNvSpPr txBox="1"/>
          <p:nvPr/>
        </p:nvSpPr>
        <p:spPr>
          <a:xfrm>
            <a:off x="628523" y="272120"/>
            <a:ext cx="2667000" cy="369332"/>
          </a:xfrm>
          <a:prstGeom prst="rect">
            <a:avLst/>
          </a:prstGeom>
          <a:solidFill>
            <a:srgbClr val="FF0000"/>
          </a:solidFill>
        </p:spPr>
        <p:txBody>
          <a:bodyPr wrap="square" rtlCol="0">
            <a:spAutoFit/>
          </a:bodyPr>
          <a:lstStyle/>
          <a:p>
            <a:pPr algn="ctr"/>
            <a:r>
              <a:rPr lang="en-US" b="1" dirty="0">
                <a:solidFill>
                  <a:prstClr val="white"/>
                </a:solidFill>
              </a:rPr>
              <a:t>SAMPLE TEMPLATE</a:t>
            </a:r>
          </a:p>
        </p:txBody>
      </p:sp>
    </p:spTree>
    <p:extLst>
      <p:ext uri="{BB962C8B-B14F-4D97-AF65-F5344CB8AC3E}">
        <p14:creationId xmlns:p14="http://schemas.microsoft.com/office/powerpoint/2010/main" val="3276449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EP Citations by Provider Type</a:t>
            </a:r>
          </a:p>
        </p:txBody>
      </p:sp>
      <p:graphicFrame>
        <p:nvGraphicFramePr>
          <p:cNvPr id="5" name="Chart 4"/>
          <p:cNvGraphicFramePr/>
          <p:nvPr>
            <p:extLst>
              <p:ext uri="{D42A27DB-BD31-4B8C-83A1-F6EECF244321}">
                <p14:modId xmlns:p14="http://schemas.microsoft.com/office/powerpoint/2010/main" val="165918411"/>
              </p:ext>
            </p:extLst>
          </p:nvPr>
        </p:nvGraphicFramePr>
        <p:xfrm>
          <a:off x="2359573" y="940418"/>
          <a:ext cx="7923110" cy="52578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 xmlns:a16="http://schemas.microsoft.com/office/drawing/2014/main" id="{6719FBFC-F374-43C1-B056-A64FCB43A781}"/>
              </a:ext>
            </a:extLst>
          </p:cNvPr>
          <p:cNvSpPr txBox="1"/>
          <p:nvPr/>
        </p:nvSpPr>
        <p:spPr>
          <a:xfrm>
            <a:off x="419101" y="3288850"/>
            <a:ext cx="2667000" cy="369332"/>
          </a:xfrm>
          <a:prstGeom prst="rect">
            <a:avLst/>
          </a:prstGeom>
          <a:solidFill>
            <a:srgbClr val="FF0000"/>
          </a:solidFill>
        </p:spPr>
        <p:txBody>
          <a:bodyPr wrap="square" rtlCol="0">
            <a:spAutoFit/>
          </a:bodyPr>
          <a:lstStyle/>
          <a:p>
            <a:pPr algn="ctr"/>
            <a:r>
              <a:rPr lang="en-US" b="1" dirty="0">
                <a:solidFill>
                  <a:schemeClr val="bg1"/>
                </a:solidFill>
              </a:rPr>
              <a:t>SAMPLE TEMPLATE</a:t>
            </a:r>
          </a:p>
        </p:txBody>
      </p:sp>
      <p:sp>
        <p:nvSpPr>
          <p:cNvPr id="7" name="TextBox 6"/>
          <p:cNvSpPr txBox="1"/>
          <p:nvPr/>
        </p:nvSpPr>
        <p:spPr>
          <a:xfrm>
            <a:off x="1752601" y="6400802"/>
            <a:ext cx="6774953"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 Includes total number of citations (n=8497) issued between February 1, 2018 and June 29, 2018.</a:t>
            </a:r>
          </a:p>
        </p:txBody>
      </p:sp>
    </p:spTree>
    <p:extLst>
      <p:ext uri="{BB962C8B-B14F-4D97-AF65-F5344CB8AC3E}">
        <p14:creationId xmlns:p14="http://schemas.microsoft.com/office/powerpoint/2010/main" val="2813781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Not Go Outside of the Scope of Survey Procedures</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17</a:t>
            </a:fld>
            <a:endParaRPr lang="en-US" dirty="0">
              <a:solidFill>
                <a:srgbClr val="FFFFFF">
                  <a:lumMod val="50000"/>
                </a:srgbClr>
              </a:solidFill>
            </a:endParaRPr>
          </a:p>
        </p:txBody>
      </p:sp>
      <p:sp>
        <p:nvSpPr>
          <p:cNvPr id="4" name="Rectangle 3"/>
          <p:cNvSpPr/>
          <p:nvPr/>
        </p:nvSpPr>
        <p:spPr>
          <a:xfrm>
            <a:off x="662152" y="1455421"/>
            <a:ext cx="11123448" cy="4401205"/>
          </a:xfrm>
          <a:prstGeom prst="rect">
            <a:avLst/>
          </a:prstGeom>
        </p:spPr>
        <p:txBody>
          <a:bodyPr wrap="square">
            <a:spAutoFit/>
          </a:bodyPr>
          <a:lstStyle/>
          <a:p>
            <a:pPr marL="457200" indent="-457200">
              <a:buFont typeface="Arial" panose="020B0604020202020204" pitchFamily="34" charset="0"/>
              <a:buChar char="•"/>
            </a:pPr>
            <a:r>
              <a:rPr lang="en-US" sz="2800" dirty="0">
                <a:latin typeface="+mj-lt"/>
              </a:rPr>
              <a:t>CO has received multiple inquiries/complaints from facilities questioning their EP citations. Among these:</a:t>
            </a:r>
          </a:p>
          <a:p>
            <a:pPr marL="914400" lvl="1" indent="-457200">
              <a:buFont typeface="Courier New" panose="02070309020205020404" pitchFamily="49" charset="0"/>
              <a:buChar char="o"/>
            </a:pPr>
            <a:r>
              <a:rPr lang="en-US" sz="2800" dirty="0">
                <a:latin typeface="+mj-lt"/>
              </a:rPr>
              <a:t>Surveyors requiring leadership to identify specific names on whom they spoke to in emergency management agencies</a:t>
            </a:r>
          </a:p>
          <a:p>
            <a:pPr marL="914400" lvl="1" indent="-457200">
              <a:buFont typeface="Courier New" panose="02070309020205020404" pitchFamily="49" charset="0"/>
              <a:buChar char="o"/>
            </a:pPr>
            <a:r>
              <a:rPr lang="en-US" sz="2800" dirty="0">
                <a:latin typeface="+mj-lt"/>
              </a:rPr>
              <a:t>Surveyors stating that the facilities are being cited for the Emergency Program although the facility had some elements (E0001 v E0004 Issue)</a:t>
            </a:r>
          </a:p>
          <a:p>
            <a:pPr lvl="1"/>
            <a:endParaRPr lang="en-US" sz="2800" dirty="0">
              <a:latin typeface="+mj-lt"/>
            </a:endParaRPr>
          </a:p>
          <a:p>
            <a:r>
              <a:rPr lang="en-US" sz="2800" dirty="0">
                <a:latin typeface="+mj-lt"/>
              </a:rPr>
              <a:t>Stick with the survey procedures in Appendix Z or contact your RO for guidance. The rule is broad and flexible for providers. Subjective. </a:t>
            </a:r>
          </a:p>
        </p:txBody>
      </p:sp>
    </p:spTree>
    <p:extLst>
      <p:ext uri="{BB962C8B-B14F-4D97-AF65-F5344CB8AC3E}">
        <p14:creationId xmlns:p14="http://schemas.microsoft.com/office/powerpoint/2010/main" val="2442079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smtClean="0"/>
              <a:t>State Perspective</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18</a:t>
            </a:fld>
            <a:endParaRPr lang="en-US" dirty="0">
              <a:solidFill>
                <a:srgbClr val="FFFFFF">
                  <a:lumMod val="50000"/>
                </a:srgbClr>
              </a:solidFill>
            </a:endParaRPr>
          </a:p>
        </p:txBody>
      </p:sp>
    </p:spTree>
    <p:extLst>
      <p:ext uri="{BB962C8B-B14F-4D97-AF65-F5344CB8AC3E}">
        <p14:creationId xmlns:p14="http://schemas.microsoft.com/office/powerpoint/2010/main" val="732732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Florida Emergency Preparedness and Response</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19</a:t>
            </a:fld>
            <a:endParaRPr lang="en-US" dirty="0">
              <a:solidFill>
                <a:srgbClr val="FFFFFF">
                  <a:lumMod val="50000"/>
                </a:srgbClr>
              </a:solidFill>
            </a:endParaRPr>
          </a:p>
        </p:txBody>
      </p:sp>
      <p:sp>
        <p:nvSpPr>
          <p:cNvPr id="5" name="TextBox 4"/>
          <p:cNvSpPr txBox="1"/>
          <p:nvPr/>
        </p:nvSpPr>
        <p:spPr>
          <a:xfrm>
            <a:off x="812801" y="1718441"/>
            <a:ext cx="10664496"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t>Health Care Facility Emergency </a:t>
            </a:r>
            <a:r>
              <a:rPr lang="en-US" sz="3600" dirty="0" smtClean="0"/>
              <a:t>Preparedness</a:t>
            </a:r>
          </a:p>
          <a:p>
            <a:pPr marL="1028700" lvl="1" indent="-571500">
              <a:buFont typeface="Arial" panose="020B0604020202020204" pitchFamily="34" charset="0"/>
              <a:buChar char="•"/>
            </a:pPr>
            <a:r>
              <a:rPr lang="en-US" sz="3600" dirty="0" smtClean="0"/>
              <a:t>Licensure Requirements</a:t>
            </a:r>
          </a:p>
          <a:p>
            <a:pPr marL="1028700" lvl="1" indent="-571500">
              <a:buFont typeface="Arial" panose="020B0604020202020204" pitchFamily="34" charset="0"/>
              <a:buChar char="•"/>
            </a:pPr>
            <a:r>
              <a:rPr lang="en-US" sz="3600" dirty="0" smtClean="0"/>
              <a:t>Federal </a:t>
            </a:r>
            <a:r>
              <a:rPr lang="en-US" sz="3600" dirty="0"/>
              <a:t>Requirements</a:t>
            </a:r>
          </a:p>
          <a:p>
            <a:pPr marL="571500" indent="-571500">
              <a:buFont typeface="Arial" panose="020B0604020202020204" pitchFamily="34" charset="0"/>
              <a:buChar char="•"/>
            </a:pPr>
            <a:r>
              <a:rPr lang="en-US" sz="3600" dirty="0"/>
              <a:t>AHCA Role in Emergency Response</a:t>
            </a:r>
          </a:p>
          <a:p>
            <a:pPr marL="571500" indent="-571500">
              <a:buFont typeface="Arial" panose="020B0604020202020204" pitchFamily="34" charset="0"/>
              <a:buChar char="•"/>
            </a:pPr>
            <a:r>
              <a:rPr lang="en-US" sz="3600" dirty="0"/>
              <a:t>Hurricane Irma Experience</a:t>
            </a:r>
          </a:p>
          <a:p>
            <a:pPr marL="571500" indent="-571500">
              <a:buFont typeface="Arial" panose="020B0604020202020204" pitchFamily="34" charset="0"/>
              <a:buChar char="•"/>
            </a:pPr>
            <a:r>
              <a:rPr lang="en-US" sz="3600" dirty="0"/>
              <a:t>New Emergency Power Regulations</a:t>
            </a:r>
          </a:p>
          <a:p>
            <a:pPr marL="571500" indent="-571500">
              <a:buFont typeface="Arial" panose="020B0604020202020204" pitchFamily="34" charset="0"/>
              <a:buChar char="•"/>
            </a:pPr>
            <a:r>
              <a:rPr lang="en-US" sz="3600" dirty="0"/>
              <a:t>Emergency Management Resources</a:t>
            </a:r>
          </a:p>
          <a:p>
            <a:pPr marL="571500" indent="-571500">
              <a:buFont typeface="Arial" panose="020B0604020202020204" pitchFamily="34" charset="0"/>
              <a:buChar char="•"/>
            </a:pPr>
            <a:r>
              <a:rPr lang="en-US" sz="3600" dirty="0"/>
              <a:t>Local Collaboration</a:t>
            </a:r>
          </a:p>
        </p:txBody>
      </p:sp>
    </p:spTree>
    <p:extLst>
      <p:ext uri="{BB962C8B-B14F-4D97-AF65-F5344CB8AC3E}">
        <p14:creationId xmlns:p14="http://schemas.microsoft.com/office/powerpoint/2010/main" val="418621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1098200" y="273948"/>
            <a:ext cx="9662160" cy="726141"/>
          </a:xfrm>
        </p:spPr>
        <p:txBody>
          <a:bodyPr/>
          <a:lstStyle/>
          <a:p>
            <a:r>
              <a:rPr lang="en-US" dirty="0" smtClean="0"/>
              <a:t>Disclaimer</a:t>
            </a:r>
            <a:endParaRPr lang="en-US" dirty="0"/>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2</a:t>
            </a:fld>
            <a:endParaRPr lang="en-US" dirty="0">
              <a:solidFill>
                <a:srgbClr val="FFFFFF">
                  <a:lumMod val="50000"/>
                </a:srgbClr>
              </a:solidFill>
            </a:endParaRPr>
          </a:p>
        </p:txBody>
      </p:sp>
      <p:sp>
        <p:nvSpPr>
          <p:cNvPr id="5" name="Content Placeholder 2"/>
          <p:cNvSpPr txBox="1">
            <a:spLocks/>
          </p:cNvSpPr>
          <p:nvPr/>
        </p:nvSpPr>
        <p:spPr>
          <a:xfrm>
            <a:off x="806823" y="1219201"/>
            <a:ext cx="11052637" cy="5369858"/>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Wingdings" pitchFamily="2" charset="2"/>
              <a:buNone/>
              <a:defRPr sz="3200" b="1" kern="1200" spc="300" baseline="0">
                <a:solidFill>
                  <a:schemeClr val="tx2"/>
                </a:solidFill>
                <a:latin typeface="Helvetica LT Std"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5000"/>
              </a:lnSpc>
              <a:spcBef>
                <a:spcPts val="0"/>
              </a:spcBef>
            </a:pPr>
            <a:r>
              <a:rPr lang="en-US" dirty="0" smtClean="0"/>
              <a:t>This presentation was prepared as a tool to assist providers and is not intended to grant rights or impose obligations. Although every reasonable effort has been made to assure the accuracy of the information within these pages, the ultimate responsibility for the correct submission of claims and response to any remittance advice lies with the provider of services. </a:t>
            </a:r>
          </a:p>
          <a:p>
            <a:pPr>
              <a:lnSpc>
                <a:spcPct val="105000"/>
              </a:lnSpc>
              <a:spcBef>
                <a:spcPts val="0"/>
              </a:spcBef>
            </a:pPr>
            <a:endParaRPr lang="en-US" dirty="0" smtClean="0"/>
          </a:p>
          <a:p>
            <a:pPr>
              <a:lnSpc>
                <a:spcPct val="105000"/>
              </a:lnSpc>
              <a:spcBef>
                <a:spcPts val="0"/>
              </a:spcBef>
            </a:pPr>
            <a:r>
              <a:rPr lang="en-US" dirty="0" smtClean="0"/>
              <a:t>This publication is a general summary that explains certain aspects of the Medicare Program, but is not a legal document. The official Medicare Program provisions are contained in the relevant laws, regulations, and rulings. Medicare policy changes frequently, and links to the source documents have been provided within the document for your reference</a:t>
            </a:r>
          </a:p>
          <a:p>
            <a:pPr>
              <a:lnSpc>
                <a:spcPct val="105000"/>
              </a:lnSpc>
              <a:spcBef>
                <a:spcPts val="0"/>
              </a:spcBef>
            </a:pPr>
            <a:endParaRPr lang="en-US" dirty="0" smtClean="0"/>
          </a:p>
          <a:p>
            <a:pPr>
              <a:lnSpc>
                <a:spcPct val="105000"/>
              </a:lnSpc>
              <a:spcBef>
                <a:spcPts val="0"/>
              </a:spcBef>
            </a:pPr>
            <a:r>
              <a:rPr lang="en-US" dirty="0" smtClean="0"/>
              <a:t>The Centers for Medicare &amp; Medicaid Services (CMS) employees, agents, and staff make no representation, warranty, or guarantee that this compilation of Medicare information is error-free and will bear no responsibility or liability for the results or consequences of the use of this guide.</a:t>
            </a:r>
            <a:endParaRPr lang="en-US" dirty="0"/>
          </a:p>
        </p:txBody>
      </p:sp>
    </p:spTree>
    <p:extLst>
      <p:ext uri="{BB962C8B-B14F-4D97-AF65-F5344CB8AC3E}">
        <p14:creationId xmlns:p14="http://schemas.microsoft.com/office/powerpoint/2010/main" val="36600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 </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20</a:t>
            </a:fld>
            <a:endParaRPr lang="en-US" dirty="0">
              <a:solidFill>
                <a:srgbClr val="FFFFFF">
                  <a:lumMod val="50000"/>
                </a:srgbClr>
              </a:solidFill>
            </a:endParaRPr>
          </a:p>
        </p:txBody>
      </p:sp>
      <p:sp>
        <p:nvSpPr>
          <p:cNvPr id="4" name="TextBox 3"/>
          <p:cNvSpPr txBox="1"/>
          <p:nvPr/>
        </p:nvSpPr>
        <p:spPr>
          <a:xfrm>
            <a:off x="993228" y="1576552"/>
            <a:ext cx="10792372" cy="3785652"/>
          </a:xfrm>
          <a:prstGeom prst="rect">
            <a:avLst/>
          </a:prstGeom>
          <a:noFill/>
        </p:spPr>
        <p:txBody>
          <a:bodyPr wrap="square" rtlCol="0">
            <a:spAutoFit/>
          </a:bodyPr>
          <a:lstStyle/>
          <a:p>
            <a:pPr algn="ctr"/>
            <a:r>
              <a:rPr lang="en-US" sz="6000" dirty="0"/>
              <a:t>Strong and Effective Partnerships are Critical to Emergency Preparedness and Response</a:t>
            </a:r>
          </a:p>
        </p:txBody>
      </p:sp>
    </p:spTree>
    <p:extLst>
      <p:ext uri="{BB962C8B-B14F-4D97-AF65-F5344CB8AC3E}">
        <p14:creationId xmlns:p14="http://schemas.microsoft.com/office/powerpoint/2010/main" val="283132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Facility Licensure</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21</a:t>
            </a:fld>
            <a:endParaRPr lang="en-US" dirty="0">
              <a:solidFill>
                <a:srgbClr val="FFFFFF">
                  <a:lumMod val="50000"/>
                </a:srgbClr>
              </a:solidFill>
            </a:endParaRPr>
          </a:p>
        </p:txBody>
      </p:sp>
      <p:sp>
        <p:nvSpPr>
          <p:cNvPr id="4" name="TextBox 3"/>
          <p:cNvSpPr txBox="1"/>
          <p:nvPr/>
        </p:nvSpPr>
        <p:spPr>
          <a:xfrm>
            <a:off x="961697" y="1298865"/>
            <a:ext cx="9806151" cy="4893647"/>
          </a:xfrm>
          <a:prstGeom prst="rect">
            <a:avLst/>
          </a:prstGeom>
          <a:noFill/>
        </p:spPr>
        <p:txBody>
          <a:bodyPr wrap="square" rtlCol="0">
            <a:spAutoFit/>
          </a:bodyPr>
          <a:lstStyle/>
          <a:p>
            <a:r>
              <a:rPr lang="en-US" sz="2400" dirty="0"/>
              <a:t>AHCA Regulation of Health Care Providers </a:t>
            </a:r>
          </a:p>
          <a:p>
            <a:pPr marL="342900" indent="-342900">
              <a:buFont typeface="Arial" panose="020B0604020202020204" pitchFamily="34" charset="0"/>
              <a:buChar char="•"/>
            </a:pPr>
            <a:r>
              <a:rPr lang="en-US" sz="2400" dirty="0" smtClean="0"/>
              <a:t>State </a:t>
            </a:r>
            <a:r>
              <a:rPr lang="en-US" sz="2400" dirty="0"/>
              <a:t>Licensure</a:t>
            </a:r>
          </a:p>
          <a:p>
            <a:pPr marL="342900" indent="-342900">
              <a:buFont typeface="Arial" panose="020B0604020202020204" pitchFamily="34" charset="0"/>
              <a:buChar char="•"/>
            </a:pPr>
            <a:r>
              <a:rPr lang="en-US" sz="2400" dirty="0"/>
              <a:t>Federal Certification for Medicare and Medicaid</a:t>
            </a:r>
          </a:p>
          <a:p>
            <a:pPr marL="342900" indent="-342900">
              <a:buFont typeface="Arial" panose="020B0604020202020204" pitchFamily="34" charset="0"/>
              <a:buChar char="•"/>
            </a:pPr>
            <a:r>
              <a:rPr lang="en-US" sz="2400" dirty="0"/>
              <a:t>Inspections</a:t>
            </a:r>
          </a:p>
          <a:p>
            <a:pPr marL="342900" indent="-342900">
              <a:buFont typeface="Arial" panose="020B0604020202020204" pitchFamily="34" charset="0"/>
              <a:buChar char="•"/>
            </a:pPr>
            <a:r>
              <a:rPr lang="en-US" sz="2400" dirty="0"/>
              <a:t>Consumer Complaints</a:t>
            </a:r>
          </a:p>
          <a:p>
            <a:pPr marL="342900" indent="-342900">
              <a:buFont typeface="Arial" panose="020B0604020202020204" pitchFamily="34" charset="0"/>
              <a:buChar char="•"/>
            </a:pPr>
            <a:r>
              <a:rPr lang="en-US" sz="2400" dirty="0"/>
              <a:t>Concerns/Monitor Visits</a:t>
            </a:r>
          </a:p>
          <a:p>
            <a:endParaRPr lang="en-US" sz="2400" dirty="0"/>
          </a:p>
          <a:p>
            <a:r>
              <a:rPr lang="en-US" sz="2400" dirty="0"/>
              <a:t>Licensees are legally responsible for all aspects of the provider operation.</a:t>
            </a:r>
          </a:p>
          <a:p>
            <a:pPr marL="342900" indent="-342900">
              <a:buFont typeface="Arial" panose="020B0604020202020204" pitchFamily="34" charset="0"/>
              <a:buChar char="•"/>
            </a:pPr>
            <a:r>
              <a:rPr lang="en-US" sz="2400" dirty="0"/>
              <a:t>A license issued is a public trust and a privilege and is not an entitlement.</a:t>
            </a:r>
          </a:p>
          <a:p>
            <a:pPr marL="342900" indent="-342900">
              <a:buFont typeface="Arial" panose="020B0604020202020204" pitchFamily="34" charset="0"/>
              <a:buChar char="•"/>
            </a:pPr>
            <a:r>
              <a:rPr lang="en-US" sz="2400" dirty="0"/>
              <a:t>The maintenance and operation of a provider must ensure safe, adequate, and appropriate care and treatment, and health of persons treated</a:t>
            </a:r>
            <a:r>
              <a:rPr lang="en-US" sz="2200" dirty="0"/>
              <a:t>. </a:t>
            </a:r>
          </a:p>
        </p:txBody>
      </p:sp>
    </p:spTree>
    <p:extLst>
      <p:ext uri="{BB962C8B-B14F-4D97-AF65-F5344CB8AC3E}">
        <p14:creationId xmlns:p14="http://schemas.microsoft.com/office/powerpoint/2010/main" val="40901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Regulated Health Care Facilities and Providers</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22</a:t>
            </a:fld>
            <a:endParaRPr lang="en-US" dirty="0">
              <a:solidFill>
                <a:srgbClr val="FFFFFF">
                  <a:lumMod val="50000"/>
                </a:srgbClr>
              </a:solidFill>
            </a:endParaRPr>
          </a:p>
        </p:txBody>
      </p:sp>
      <p:sp>
        <p:nvSpPr>
          <p:cNvPr id="4" name="TextBox 3"/>
          <p:cNvSpPr txBox="1"/>
          <p:nvPr/>
        </p:nvSpPr>
        <p:spPr>
          <a:xfrm>
            <a:off x="609599" y="1298866"/>
            <a:ext cx="4299285" cy="5170646"/>
          </a:xfrm>
          <a:prstGeom prst="rect">
            <a:avLst/>
          </a:prstGeom>
          <a:noFill/>
        </p:spPr>
        <p:txBody>
          <a:bodyPr wrap="square" rtlCol="0">
            <a:spAutoFit/>
          </a:bodyPr>
          <a:lstStyle/>
          <a:p>
            <a:pPr marL="346075" indent="-236538" fontAlgn="auto">
              <a:spcAft>
                <a:spcPts val="0"/>
              </a:spcAft>
              <a:buFont typeface="Arial" pitchFamily="34" charset="0"/>
              <a:buChar char="•"/>
              <a:defRPr/>
            </a:pPr>
            <a:r>
              <a:rPr lang="en-US" sz="2200" i="1" dirty="0"/>
              <a:t>Abortion Clinics</a:t>
            </a:r>
          </a:p>
          <a:p>
            <a:pPr marL="346075" indent="-236538" fontAlgn="auto">
              <a:spcAft>
                <a:spcPts val="0"/>
              </a:spcAft>
              <a:buFont typeface="Arial" pitchFamily="34" charset="0"/>
              <a:buChar char="•"/>
              <a:defRPr/>
            </a:pPr>
            <a:r>
              <a:rPr lang="en-US" sz="2200" u="sng" dirty="0"/>
              <a:t>Adult Day Care Centers</a:t>
            </a:r>
          </a:p>
          <a:p>
            <a:pPr marL="346075" indent="-236538" fontAlgn="auto">
              <a:spcAft>
                <a:spcPts val="0"/>
              </a:spcAft>
              <a:buFont typeface="Arial" pitchFamily="34" charset="0"/>
              <a:buChar char="•"/>
              <a:defRPr/>
            </a:pPr>
            <a:r>
              <a:rPr lang="en-US" sz="2200" i="1" dirty="0"/>
              <a:t>Adult Family Care Homes</a:t>
            </a:r>
          </a:p>
          <a:p>
            <a:pPr marL="346075" indent="-236538" fontAlgn="auto">
              <a:spcAft>
                <a:spcPts val="0"/>
              </a:spcAft>
              <a:buFont typeface="Arial" pitchFamily="34" charset="0"/>
              <a:buChar char="•"/>
              <a:defRPr/>
            </a:pPr>
            <a:r>
              <a:rPr lang="en-US" sz="2200" u="sng" dirty="0"/>
              <a:t>Ambulatory Surgery Centers</a:t>
            </a:r>
          </a:p>
          <a:p>
            <a:pPr marL="346075" indent="-236538" fontAlgn="auto">
              <a:spcAft>
                <a:spcPts val="0"/>
              </a:spcAft>
              <a:buFont typeface="Arial" pitchFamily="34" charset="0"/>
              <a:buChar char="•"/>
              <a:defRPr/>
            </a:pPr>
            <a:r>
              <a:rPr lang="en-US" sz="2200" u="sng" dirty="0"/>
              <a:t>Assisted Living Facilities</a:t>
            </a:r>
          </a:p>
          <a:p>
            <a:pPr marL="346075" indent="-236538" fontAlgn="auto">
              <a:spcAft>
                <a:spcPts val="0"/>
              </a:spcAft>
              <a:buFont typeface="Arial" pitchFamily="34" charset="0"/>
              <a:buChar char="•"/>
              <a:defRPr/>
            </a:pPr>
            <a:r>
              <a:rPr lang="en-US" sz="2200" i="1" dirty="0"/>
              <a:t>Birth Centers</a:t>
            </a:r>
          </a:p>
          <a:p>
            <a:pPr marL="346075" indent="-236538" fontAlgn="auto">
              <a:spcAft>
                <a:spcPts val="0"/>
              </a:spcAft>
              <a:buFont typeface="Arial" pitchFamily="34" charset="0"/>
              <a:buChar char="•"/>
              <a:defRPr/>
            </a:pPr>
            <a:r>
              <a:rPr lang="en-US" sz="2200" dirty="0"/>
              <a:t>Clinical Laboratories</a:t>
            </a:r>
          </a:p>
          <a:p>
            <a:pPr marL="346075" indent="-236538" fontAlgn="auto">
              <a:spcAft>
                <a:spcPts val="0"/>
              </a:spcAft>
              <a:buFont typeface="Arial" pitchFamily="34" charset="0"/>
              <a:buChar char="•"/>
              <a:defRPr/>
            </a:pPr>
            <a:r>
              <a:rPr lang="en-US" sz="2200" i="1" dirty="0"/>
              <a:t>Crisis Stabilization Units</a:t>
            </a:r>
          </a:p>
          <a:p>
            <a:pPr marL="346075" indent="-236538" fontAlgn="auto">
              <a:spcAft>
                <a:spcPts val="0"/>
              </a:spcAft>
              <a:buFont typeface="Arial" pitchFamily="34" charset="0"/>
              <a:buChar char="•"/>
              <a:defRPr/>
            </a:pPr>
            <a:r>
              <a:rPr lang="en-US" sz="2200" dirty="0"/>
              <a:t>Health Care Service Pools</a:t>
            </a:r>
          </a:p>
          <a:p>
            <a:pPr marL="346075" indent="-236538" fontAlgn="auto">
              <a:spcAft>
                <a:spcPts val="0"/>
              </a:spcAft>
              <a:buFont typeface="Arial" pitchFamily="34" charset="0"/>
              <a:buChar char="•"/>
              <a:defRPr/>
            </a:pPr>
            <a:r>
              <a:rPr lang="en-US" sz="2200" dirty="0"/>
              <a:t>Health Care Clinics</a:t>
            </a:r>
          </a:p>
          <a:p>
            <a:pPr marL="346075" indent="-236538" fontAlgn="auto">
              <a:spcAft>
                <a:spcPts val="0"/>
              </a:spcAft>
              <a:buFont typeface="Arial" pitchFamily="34" charset="0"/>
              <a:buChar char="•"/>
              <a:defRPr/>
            </a:pPr>
            <a:r>
              <a:rPr lang="en-US" sz="2200" u="sng" dirty="0"/>
              <a:t>Home Health Agencies</a:t>
            </a:r>
          </a:p>
          <a:p>
            <a:pPr marL="346075" indent="-236538" fontAlgn="auto">
              <a:spcAft>
                <a:spcPts val="0"/>
              </a:spcAft>
              <a:buFont typeface="Arial" pitchFamily="34" charset="0"/>
              <a:buChar char="•"/>
              <a:defRPr/>
            </a:pPr>
            <a:r>
              <a:rPr lang="en-US" sz="2200" u="sng" dirty="0"/>
              <a:t>Home Medical Equipment </a:t>
            </a:r>
            <a:r>
              <a:rPr lang="en-US" sz="2200" u="sng" dirty="0" smtClean="0"/>
              <a:t>Providers</a:t>
            </a:r>
          </a:p>
          <a:p>
            <a:pPr marL="346075" indent="-236538" fontAlgn="auto">
              <a:spcAft>
                <a:spcPts val="0"/>
              </a:spcAft>
              <a:buFont typeface="Arial" pitchFamily="34" charset="0"/>
              <a:buChar char="•"/>
              <a:defRPr/>
            </a:pPr>
            <a:r>
              <a:rPr lang="en-US" sz="2200" dirty="0" smtClean="0"/>
              <a:t>Homemaker </a:t>
            </a:r>
            <a:r>
              <a:rPr lang="en-US" sz="2200" dirty="0"/>
              <a:t>Companion Agencies</a:t>
            </a:r>
          </a:p>
        </p:txBody>
      </p:sp>
      <p:sp>
        <p:nvSpPr>
          <p:cNvPr id="5" name="TextBox 4"/>
          <p:cNvSpPr txBox="1"/>
          <p:nvPr/>
        </p:nvSpPr>
        <p:spPr>
          <a:xfrm>
            <a:off x="5112085" y="1298865"/>
            <a:ext cx="6747375" cy="5170646"/>
          </a:xfrm>
          <a:prstGeom prst="rect">
            <a:avLst/>
          </a:prstGeom>
          <a:noFill/>
        </p:spPr>
        <p:txBody>
          <a:bodyPr wrap="square" rtlCol="0">
            <a:spAutoFit/>
          </a:bodyPr>
          <a:lstStyle/>
          <a:p>
            <a:pPr marL="231775" indent="-231775">
              <a:buClr>
                <a:srgbClr val="948A54"/>
              </a:buClr>
              <a:buSzPct val="75000"/>
              <a:buFont typeface="Arial" charset="0"/>
              <a:buChar char="•"/>
            </a:pPr>
            <a:r>
              <a:rPr lang="en-US" sz="2200" dirty="0">
                <a:latin typeface="Minion Pro"/>
              </a:rPr>
              <a:t>Homes for Special Services</a:t>
            </a:r>
          </a:p>
          <a:p>
            <a:pPr marL="231775" indent="-231775">
              <a:buClr>
                <a:srgbClr val="948A54"/>
              </a:buClr>
              <a:buSzPct val="75000"/>
              <a:buFont typeface="Arial" charset="0"/>
              <a:buChar char="•"/>
            </a:pPr>
            <a:r>
              <a:rPr lang="en-US" sz="2200" u="sng" dirty="0">
                <a:latin typeface="Minion Pro"/>
              </a:rPr>
              <a:t>Hospices</a:t>
            </a:r>
          </a:p>
          <a:p>
            <a:pPr marL="231775" indent="-231775">
              <a:buClr>
                <a:srgbClr val="948A54"/>
              </a:buClr>
              <a:buSzPct val="75000"/>
              <a:buFont typeface="Arial" charset="0"/>
              <a:buChar char="•"/>
            </a:pPr>
            <a:r>
              <a:rPr lang="en-US" sz="2200" u="sng" dirty="0">
                <a:latin typeface="Minion Pro"/>
              </a:rPr>
              <a:t>Hospitals</a:t>
            </a:r>
          </a:p>
          <a:p>
            <a:pPr marL="231775" indent="-231775">
              <a:buClr>
                <a:srgbClr val="948A54"/>
              </a:buClr>
              <a:buSzPct val="75000"/>
              <a:buFont typeface="Arial" charset="0"/>
              <a:buChar char="•"/>
            </a:pPr>
            <a:r>
              <a:rPr lang="en-US" sz="2200" u="sng" dirty="0">
                <a:latin typeface="Minion Pro"/>
              </a:rPr>
              <a:t>Intermediate Care Facilities for Developmentally Disabled</a:t>
            </a:r>
          </a:p>
          <a:p>
            <a:pPr marL="231775" indent="-231775">
              <a:buClr>
                <a:srgbClr val="948A54"/>
              </a:buClr>
              <a:buSzPct val="75000"/>
              <a:buFont typeface="Arial" charset="0"/>
              <a:buChar char="•"/>
            </a:pPr>
            <a:r>
              <a:rPr lang="en-US" sz="2200" u="sng" dirty="0">
                <a:latin typeface="Minion Pro"/>
              </a:rPr>
              <a:t>Nurse Registries</a:t>
            </a:r>
          </a:p>
          <a:p>
            <a:pPr marL="231775" indent="-231775">
              <a:buClr>
                <a:srgbClr val="948A54"/>
              </a:buClr>
              <a:buSzPct val="75000"/>
              <a:buFont typeface="Arial" charset="0"/>
              <a:buChar char="•"/>
            </a:pPr>
            <a:r>
              <a:rPr lang="en-US" sz="2200" u="sng" dirty="0"/>
              <a:t>Nursing</a:t>
            </a:r>
            <a:r>
              <a:rPr lang="en-US" sz="2200" u="sng" dirty="0">
                <a:latin typeface="Minion Pro"/>
              </a:rPr>
              <a:t> Homes (Skilled Nursing)</a:t>
            </a:r>
          </a:p>
          <a:p>
            <a:pPr marL="231775" indent="-231775">
              <a:buClr>
                <a:srgbClr val="948A54"/>
              </a:buClr>
              <a:buSzPct val="75000"/>
              <a:buFont typeface="Arial" charset="0"/>
              <a:buChar char="•"/>
            </a:pPr>
            <a:r>
              <a:rPr lang="en-US" sz="2200" u="sng" dirty="0">
                <a:latin typeface="Minion Pro"/>
              </a:rPr>
              <a:t>Prescribed Pediatric Extended Care Centers</a:t>
            </a:r>
          </a:p>
          <a:p>
            <a:pPr marL="231775" indent="-231775">
              <a:buClr>
                <a:srgbClr val="948A54"/>
              </a:buClr>
              <a:buSzPct val="75000"/>
              <a:buFont typeface="Arial" charset="0"/>
              <a:buChar char="•"/>
            </a:pPr>
            <a:r>
              <a:rPr lang="en-US" sz="2200" u="sng" dirty="0">
                <a:latin typeface="Constantia" panose="02030602050306030303" pitchFamily="18" charset="0"/>
              </a:rPr>
              <a:t>Residential</a:t>
            </a:r>
            <a:r>
              <a:rPr lang="en-US" sz="2200" u="sng" dirty="0">
                <a:latin typeface="Minion Pro"/>
              </a:rPr>
              <a:t> Treatment Facilities</a:t>
            </a:r>
          </a:p>
          <a:p>
            <a:pPr marL="231775" indent="-231775">
              <a:buClr>
                <a:srgbClr val="948A54"/>
              </a:buClr>
              <a:buSzPct val="75000"/>
              <a:buFont typeface="Arial" charset="0"/>
              <a:buChar char="•"/>
            </a:pPr>
            <a:r>
              <a:rPr lang="en-US" sz="2200" i="1" dirty="0">
                <a:latin typeface="Minion Pro"/>
              </a:rPr>
              <a:t>Short Term Residential Treatment Facilities</a:t>
            </a:r>
          </a:p>
          <a:p>
            <a:pPr marL="231775" indent="-231775">
              <a:buClr>
                <a:srgbClr val="948A54"/>
              </a:buClr>
              <a:buSzPct val="75000"/>
              <a:buFont typeface="Arial" charset="0"/>
              <a:buChar char="•"/>
            </a:pPr>
            <a:r>
              <a:rPr lang="en-US" sz="2200" dirty="0">
                <a:latin typeface="Minion Pro"/>
              </a:rPr>
              <a:t>Transitional Living Facilities</a:t>
            </a:r>
          </a:p>
          <a:p>
            <a:pPr marL="231775" indent="-231775">
              <a:buClr>
                <a:srgbClr val="948A54"/>
              </a:buClr>
              <a:buSzPct val="75000"/>
              <a:buFont typeface="Arial" charset="0"/>
              <a:buChar char="•"/>
            </a:pPr>
            <a:r>
              <a:rPr lang="en-US" sz="2200" i="1" dirty="0">
                <a:latin typeface="Minion Pro"/>
              </a:rPr>
              <a:t>Federal Certification </a:t>
            </a:r>
            <a:r>
              <a:rPr lang="en-US" sz="2200" i="1" dirty="0" smtClean="0">
                <a:latin typeface="Minion Pro"/>
              </a:rPr>
              <a:t>Programs</a:t>
            </a:r>
            <a:endParaRPr lang="en-US" sz="2200" i="1" dirty="0">
              <a:latin typeface="Calibri" pitchFamily="34" charset="0"/>
            </a:endParaRPr>
          </a:p>
          <a:p>
            <a:pPr marL="231775" indent="-231775"/>
            <a:r>
              <a:rPr lang="en-US" sz="2200" b="1" u="sng" dirty="0"/>
              <a:t>Underlined</a:t>
            </a:r>
            <a:r>
              <a:rPr lang="en-US" sz="2200" b="1" dirty="0"/>
              <a:t> – Emergency Planning Review and Approval Required</a:t>
            </a:r>
          </a:p>
          <a:p>
            <a:pPr marL="231775" indent="-231775"/>
            <a:r>
              <a:rPr lang="en-US" sz="2200" b="1" i="1" dirty="0"/>
              <a:t>Italics</a:t>
            </a:r>
            <a:r>
              <a:rPr lang="en-US" sz="2200" b="1" dirty="0"/>
              <a:t> – Emergency Plan – No External Approval </a:t>
            </a:r>
          </a:p>
        </p:txBody>
      </p:sp>
    </p:spTree>
    <p:extLst>
      <p:ext uri="{BB962C8B-B14F-4D97-AF65-F5344CB8AC3E}">
        <p14:creationId xmlns:p14="http://schemas.microsoft.com/office/powerpoint/2010/main" val="377934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Facility Emergency Preparedness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23</a:t>
            </a:fld>
            <a:endParaRPr lang="en-US" dirty="0">
              <a:solidFill>
                <a:srgbClr val="FFFFFF">
                  <a:lumMod val="50000"/>
                </a:srgbClr>
              </a:solidFill>
            </a:endParaRPr>
          </a:p>
        </p:txBody>
      </p:sp>
      <p:sp>
        <p:nvSpPr>
          <p:cNvPr id="4" name="TextBox 3"/>
          <p:cNvSpPr txBox="1"/>
          <p:nvPr/>
        </p:nvSpPr>
        <p:spPr>
          <a:xfrm>
            <a:off x="963385" y="1583871"/>
            <a:ext cx="10896075" cy="4524315"/>
          </a:xfrm>
          <a:prstGeom prst="rect">
            <a:avLst/>
          </a:prstGeom>
          <a:noFill/>
        </p:spPr>
        <p:txBody>
          <a:bodyPr wrap="square" rtlCol="0">
            <a:spAutoFit/>
          </a:bodyPr>
          <a:lstStyle/>
          <a:p>
            <a:r>
              <a:rPr lang="en-US" sz="3600" dirty="0"/>
              <a:t>Comprehensive Emergency Management Plans</a:t>
            </a:r>
          </a:p>
          <a:p>
            <a:pPr marL="742950" lvl="1" indent="-285750">
              <a:buFont typeface="Arial" panose="020B0604020202020204" pitchFamily="34" charset="0"/>
              <a:buChar char="•"/>
            </a:pPr>
            <a:r>
              <a:rPr lang="en-US" sz="3600" dirty="0"/>
              <a:t>Required for hospitals, nursing homes, assisted living facilities, home health agencies and other health care providers</a:t>
            </a:r>
          </a:p>
          <a:p>
            <a:pPr marL="742950" lvl="1" indent="-285750">
              <a:buFont typeface="Arial" panose="020B0604020202020204" pitchFamily="34" charset="0"/>
              <a:buChar char="•"/>
            </a:pPr>
            <a:r>
              <a:rPr lang="en-US" sz="3600" dirty="0"/>
              <a:t>Enable self-sufficiency during an emergency</a:t>
            </a:r>
          </a:p>
          <a:p>
            <a:pPr marL="742950" lvl="1" indent="-285750">
              <a:buFont typeface="Arial" panose="020B0604020202020204" pitchFamily="34" charset="0"/>
              <a:buChar char="•"/>
            </a:pPr>
            <a:r>
              <a:rPr lang="en-US" sz="3600" dirty="0"/>
              <a:t>Licensure rules developed by AHCA </a:t>
            </a:r>
            <a:r>
              <a:rPr lang="en-US" sz="3600" dirty="0" smtClean="0"/>
              <a:t>and other state agencies</a:t>
            </a:r>
            <a:endParaRPr lang="en-US" sz="3600" dirty="0"/>
          </a:p>
          <a:p>
            <a:pPr marL="742950" lvl="1" indent="-285750">
              <a:buFont typeface="Arial" panose="020B0604020202020204" pitchFamily="34" charset="0"/>
              <a:buChar char="•"/>
            </a:pPr>
            <a:r>
              <a:rPr lang="en-US" sz="3600" dirty="0"/>
              <a:t>Federal </a:t>
            </a:r>
            <a:r>
              <a:rPr lang="en-US" sz="3600" dirty="0" smtClean="0"/>
              <a:t>regulations</a:t>
            </a:r>
            <a:endParaRPr lang="en-US" sz="3600" dirty="0"/>
          </a:p>
        </p:txBody>
      </p:sp>
    </p:spTree>
    <p:extLst>
      <p:ext uri="{BB962C8B-B14F-4D97-AF65-F5344CB8AC3E}">
        <p14:creationId xmlns:p14="http://schemas.microsoft.com/office/powerpoint/2010/main" val="2736741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Florida Comprehensive Emergency Management Plans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24</a:t>
            </a:fld>
            <a:endParaRPr lang="en-US" dirty="0">
              <a:solidFill>
                <a:srgbClr val="FFFFFF">
                  <a:lumMod val="50000"/>
                </a:srgbClr>
              </a:solidFill>
            </a:endParaRPr>
          </a:p>
        </p:txBody>
      </p:sp>
      <p:sp>
        <p:nvSpPr>
          <p:cNvPr id="4" name="TextBox 3"/>
          <p:cNvSpPr txBox="1"/>
          <p:nvPr/>
        </p:nvSpPr>
        <p:spPr>
          <a:xfrm>
            <a:off x="1338943" y="1455420"/>
            <a:ext cx="10520518" cy="5016758"/>
          </a:xfrm>
          <a:prstGeom prst="rect">
            <a:avLst/>
          </a:prstGeom>
          <a:noFill/>
        </p:spPr>
        <p:txBody>
          <a:bodyPr wrap="square" rtlCol="0">
            <a:spAutoFit/>
          </a:bodyPr>
          <a:lstStyle/>
          <a:p>
            <a:r>
              <a:rPr lang="en-US" sz="3200" dirty="0"/>
              <a:t>Plan Components</a:t>
            </a:r>
          </a:p>
          <a:p>
            <a:pPr marL="285750" indent="-285750">
              <a:buFont typeface="Arial" panose="020B0604020202020204" pitchFamily="34" charset="0"/>
              <a:buChar char="•"/>
            </a:pPr>
            <a:r>
              <a:rPr lang="en-US" sz="3200" dirty="0"/>
              <a:t>Risk Assessment and Planning</a:t>
            </a:r>
          </a:p>
          <a:p>
            <a:pPr marL="285750" indent="-285750">
              <a:buFont typeface="Arial" panose="020B0604020202020204" pitchFamily="34" charset="0"/>
              <a:buChar char="•"/>
            </a:pPr>
            <a:r>
              <a:rPr lang="en-US" sz="3200" dirty="0"/>
              <a:t>Policies and Procedures</a:t>
            </a:r>
          </a:p>
          <a:p>
            <a:pPr marL="285750" indent="-285750">
              <a:buFont typeface="Arial" panose="020B0604020202020204" pitchFamily="34" charset="0"/>
              <a:buChar char="•"/>
            </a:pPr>
            <a:r>
              <a:rPr lang="en-US" sz="3200" dirty="0"/>
              <a:t>Communication Plan</a:t>
            </a:r>
          </a:p>
          <a:p>
            <a:pPr marL="285750" indent="-285750">
              <a:buFont typeface="Arial" panose="020B0604020202020204" pitchFamily="34" charset="0"/>
              <a:buChar char="•"/>
            </a:pPr>
            <a:r>
              <a:rPr lang="en-US" sz="3200" dirty="0"/>
              <a:t>Training and Testing</a:t>
            </a:r>
          </a:p>
          <a:p>
            <a:pPr indent="-285750">
              <a:buFont typeface="Arial" panose="020B0604020202020204" pitchFamily="34" charset="0"/>
              <a:buChar char="•"/>
            </a:pPr>
            <a:endParaRPr lang="en-US" sz="3200" dirty="0"/>
          </a:p>
          <a:p>
            <a:r>
              <a:rPr lang="en-US" sz="3200" dirty="0"/>
              <a:t>Hazard Analysis</a:t>
            </a:r>
          </a:p>
          <a:p>
            <a:pPr marL="285750" indent="-285750">
              <a:buFont typeface="Arial" panose="020B0604020202020204" pitchFamily="34" charset="0"/>
              <a:buChar char="•"/>
            </a:pPr>
            <a:r>
              <a:rPr lang="en-US" sz="3200" dirty="0"/>
              <a:t>Resident Characteristics – Dementia, Oxygen, Dialysis</a:t>
            </a:r>
          </a:p>
          <a:p>
            <a:pPr marL="285750" indent="-285750">
              <a:buFont typeface="Arial" panose="020B0604020202020204" pitchFamily="34" charset="0"/>
              <a:buChar char="•"/>
            </a:pPr>
            <a:r>
              <a:rPr lang="en-US" sz="3200" dirty="0"/>
              <a:t>Facility Flood Zone</a:t>
            </a:r>
          </a:p>
          <a:p>
            <a:pPr marL="285750" indent="-285750">
              <a:buFont typeface="Arial" panose="020B0604020202020204" pitchFamily="34" charset="0"/>
              <a:buChar char="•"/>
            </a:pPr>
            <a:r>
              <a:rPr lang="en-US" sz="3200" dirty="0"/>
              <a:t>Proximity to Transportation </a:t>
            </a:r>
          </a:p>
        </p:txBody>
      </p:sp>
    </p:spTree>
    <p:extLst>
      <p:ext uri="{BB962C8B-B14F-4D97-AF65-F5344CB8AC3E}">
        <p14:creationId xmlns:p14="http://schemas.microsoft.com/office/powerpoint/2010/main" val="386217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Florida Comprehensive Emergency Management </a:t>
            </a:r>
            <a:r>
              <a:rPr lang="en-US" dirty="0" smtClean="0"/>
              <a:t>Plans-cont.</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25</a:t>
            </a:fld>
            <a:endParaRPr lang="en-US" dirty="0">
              <a:solidFill>
                <a:srgbClr val="FFFFFF">
                  <a:lumMod val="50000"/>
                </a:srgbClr>
              </a:solidFill>
            </a:endParaRPr>
          </a:p>
        </p:txBody>
      </p:sp>
      <p:sp>
        <p:nvSpPr>
          <p:cNvPr id="4" name="TextBox 3"/>
          <p:cNvSpPr txBox="1"/>
          <p:nvPr/>
        </p:nvSpPr>
        <p:spPr>
          <a:xfrm>
            <a:off x="1129553" y="1569720"/>
            <a:ext cx="10729908" cy="5016758"/>
          </a:xfrm>
          <a:prstGeom prst="rect">
            <a:avLst/>
          </a:prstGeom>
          <a:noFill/>
        </p:spPr>
        <p:txBody>
          <a:bodyPr wrap="square" rtlCol="0">
            <a:spAutoFit/>
          </a:bodyPr>
          <a:lstStyle/>
          <a:p>
            <a:r>
              <a:rPr lang="en-US" sz="3200" b="1" dirty="0"/>
              <a:t>Emergency Activation </a:t>
            </a:r>
          </a:p>
          <a:p>
            <a:pPr marL="285750" indent="-285750">
              <a:buFont typeface="Arial" panose="020B0604020202020204" pitchFamily="34" charset="0"/>
              <a:buChar char="•"/>
            </a:pPr>
            <a:r>
              <a:rPr lang="en-US" sz="3600" dirty="0"/>
              <a:t>Key Staff / Chain of Command</a:t>
            </a:r>
          </a:p>
          <a:p>
            <a:pPr marL="285750" indent="-285750">
              <a:buFont typeface="Arial" panose="020B0604020202020204" pitchFamily="34" charset="0"/>
              <a:buChar char="•"/>
            </a:pPr>
            <a:r>
              <a:rPr lang="en-US" sz="3600" dirty="0"/>
              <a:t>Continuous Staffing and Staff Families</a:t>
            </a:r>
          </a:p>
          <a:p>
            <a:pPr marL="285750" indent="-285750">
              <a:buFont typeface="Arial" panose="020B0604020202020204" pitchFamily="34" charset="0"/>
              <a:buChar char="•"/>
            </a:pPr>
            <a:r>
              <a:rPr lang="en-US" sz="3600" dirty="0"/>
              <a:t>Food, Water, Sleeping Arrangements</a:t>
            </a:r>
          </a:p>
          <a:p>
            <a:pPr marL="285750" indent="-285750">
              <a:buFont typeface="Arial" panose="020B0604020202020204" pitchFamily="34" charset="0"/>
              <a:buChar char="•"/>
            </a:pPr>
            <a:r>
              <a:rPr lang="en-US" sz="3600" dirty="0"/>
              <a:t>Emergency Power Plan, Fuel, Capacity</a:t>
            </a:r>
          </a:p>
          <a:p>
            <a:pPr marL="285750" indent="-285750">
              <a:buFont typeface="Arial" panose="020B0604020202020204" pitchFamily="34" charset="0"/>
              <a:buChar char="•"/>
            </a:pPr>
            <a:r>
              <a:rPr lang="en-US" sz="3600" dirty="0"/>
              <a:t>Transportation</a:t>
            </a:r>
          </a:p>
          <a:p>
            <a:pPr marL="285750" indent="-285750">
              <a:buFont typeface="Arial" panose="020B0604020202020204" pitchFamily="34" charset="0"/>
              <a:buChar char="•"/>
            </a:pPr>
            <a:r>
              <a:rPr lang="en-US" sz="3600" dirty="0"/>
              <a:t>Evacuation and Re-Entry</a:t>
            </a:r>
          </a:p>
          <a:p>
            <a:pPr marL="285750" indent="-285750">
              <a:buFont typeface="Arial" panose="020B0604020202020204" pitchFamily="34" charset="0"/>
              <a:buChar char="•"/>
            </a:pPr>
            <a:r>
              <a:rPr lang="en-US" sz="3600" dirty="0"/>
              <a:t>Sheltering Others</a:t>
            </a:r>
          </a:p>
          <a:p>
            <a:pPr marL="285750" indent="-285750">
              <a:buFont typeface="Arial" panose="020B0604020202020204" pitchFamily="34" charset="0"/>
              <a:buChar char="•"/>
            </a:pPr>
            <a:r>
              <a:rPr lang="en-US" sz="3600" dirty="0"/>
              <a:t>Notification and Reporting</a:t>
            </a:r>
          </a:p>
        </p:txBody>
      </p:sp>
    </p:spTree>
    <p:extLst>
      <p:ext uri="{BB962C8B-B14F-4D97-AF65-F5344CB8AC3E}">
        <p14:creationId xmlns:p14="http://schemas.microsoft.com/office/powerpoint/2010/main" val="329196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Review and Approval</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26</a:t>
            </a:fld>
            <a:endParaRPr lang="en-US" dirty="0">
              <a:solidFill>
                <a:srgbClr val="FFFFFF">
                  <a:lumMod val="50000"/>
                </a:srgbClr>
              </a:solidFill>
            </a:endParaRPr>
          </a:p>
        </p:txBody>
      </p:sp>
      <p:sp>
        <p:nvSpPr>
          <p:cNvPr id="4" name="TextBox 3"/>
          <p:cNvSpPr txBox="1"/>
          <p:nvPr/>
        </p:nvSpPr>
        <p:spPr>
          <a:xfrm>
            <a:off x="1061357" y="1600201"/>
            <a:ext cx="10476219"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State comprehensive emergency management plan is subject to review and approval by either the local emergency management agency or Department of Health. </a:t>
            </a:r>
          </a:p>
          <a:p>
            <a:pPr marL="457200" indent="-457200">
              <a:buFont typeface="Arial" panose="020B0604020202020204" pitchFamily="34" charset="0"/>
              <a:buChar char="•"/>
            </a:pPr>
            <a:r>
              <a:rPr lang="en-US" sz="3200" dirty="0"/>
              <a:t>Plan review must be completed within 60 days and either approve the plan or advise the facility of necessary revisions.</a:t>
            </a:r>
          </a:p>
          <a:p>
            <a:pPr marL="457200" indent="-457200">
              <a:buFont typeface="Arial" panose="020B0604020202020204" pitchFamily="34" charset="0"/>
              <a:buChar char="•"/>
            </a:pPr>
            <a:r>
              <a:rPr lang="en-US" sz="3200" dirty="0"/>
              <a:t>Frequency of subsequent reviews vary by provider type – e.g. nursing homes CEMPs submission is annual, ALF when substantial changes are made.</a:t>
            </a:r>
          </a:p>
        </p:txBody>
      </p:sp>
    </p:spTree>
    <p:extLst>
      <p:ext uri="{BB962C8B-B14F-4D97-AF65-F5344CB8AC3E}">
        <p14:creationId xmlns:p14="http://schemas.microsoft.com/office/powerpoint/2010/main" val="1057276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Agency Role and Responsibilities During an Emergency</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27</a:t>
            </a:fld>
            <a:endParaRPr lang="en-US" dirty="0">
              <a:solidFill>
                <a:srgbClr val="FFFFFF">
                  <a:lumMod val="50000"/>
                </a:srgbClr>
              </a:solidFill>
            </a:endParaRPr>
          </a:p>
        </p:txBody>
      </p:sp>
      <p:sp>
        <p:nvSpPr>
          <p:cNvPr id="4" name="TextBox 3"/>
          <p:cNvSpPr txBox="1"/>
          <p:nvPr/>
        </p:nvSpPr>
        <p:spPr>
          <a:xfrm>
            <a:off x="812800" y="1702277"/>
            <a:ext cx="11379200" cy="4893647"/>
          </a:xfrm>
          <a:prstGeom prst="rect">
            <a:avLst/>
          </a:prstGeom>
          <a:noFill/>
        </p:spPr>
        <p:txBody>
          <a:bodyPr wrap="square" rtlCol="0">
            <a:spAutoFit/>
          </a:bodyPr>
          <a:lstStyle/>
          <a:p>
            <a:pPr marL="457200" indent="-457200">
              <a:buFont typeface="Arial" panose="020B0604020202020204" pitchFamily="34" charset="0"/>
              <a:buChar char="•"/>
            </a:pPr>
            <a:r>
              <a:rPr lang="en-US" sz="3600" dirty="0"/>
              <a:t>Track Provider Status and Impact</a:t>
            </a:r>
          </a:p>
          <a:p>
            <a:pPr marL="457200" indent="-457200">
              <a:buFont typeface="Arial" panose="020B0604020202020204" pitchFamily="34" charset="0"/>
              <a:buChar char="•"/>
            </a:pPr>
            <a:r>
              <a:rPr lang="en-US" sz="3600" dirty="0"/>
              <a:t>Assist in Prioritization of Response</a:t>
            </a:r>
          </a:p>
          <a:p>
            <a:pPr marL="457200" indent="-457200">
              <a:buFont typeface="Arial" panose="020B0604020202020204" pitchFamily="34" charset="0"/>
              <a:buChar char="•"/>
            </a:pPr>
            <a:r>
              <a:rPr lang="en-US" sz="3600" dirty="0"/>
              <a:t>Facilitate Updates to State and Federal Agencies and Partners Regarding Provider Status</a:t>
            </a:r>
          </a:p>
          <a:p>
            <a:pPr marL="457200" indent="-457200">
              <a:buFont typeface="Arial" panose="020B0604020202020204" pitchFamily="34" charset="0"/>
              <a:buChar char="•"/>
            </a:pPr>
            <a:r>
              <a:rPr lang="en-US" sz="3600" dirty="0"/>
              <a:t>Provider Contact and Data Collection Surrounding Events</a:t>
            </a:r>
          </a:p>
          <a:p>
            <a:pPr marL="457200" indent="-457200">
              <a:buFont typeface="Arial" panose="020B0604020202020204" pitchFamily="34" charset="0"/>
              <a:buChar char="•"/>
            </a:pPr>
            <a:r>
              <a:rPr lang="en-US" sz="3600" dirty="0"/>
              <a:t>Site Visits Post-Impact Assessments</a:t>
            </a:r>
          </a:p>
          <a:p>
            <a:pPr marL="742950" lvl="1" indent="-285750">
              <a:buFont typeface="Arial" panose="020B0604020202020204" pitchFamily="34" charset="0"/>
              <a:buChar char="•"/>
            </a:pPr>
            <a:r>
              <a:rPr lang="en-US" sz="2400" dirty="0" smtClean="0"/>
              <a:t>	AHCA</a:t>
            </a:r>
            <a:r>
              <a:rPr lang="en-US" sz="2400" dirty="0"/>
              <a:t>, DOH, Other Partner Agencies</a:t>
            </a:r>
          </a:p>
          <a:p>
            <a:pPr marL="457200" indent="-457200">
              <a:buFont typeface="Arial" panose="020B0604020202020204" pitchFamily="34" charset="0"/>
              <a:buChar char="•"/>
            </a:pPr>
            <a:r>
              <a:rPr lang="en-US" sz="3600" dirty="0"/>
              <a:t>Carry out Regulatory Duties as Necessary</a:t>
            </a:r>
          </a:p>
        </p:txBody>
      </p:sp>
    </p:spTree>
    <p:extLst>
      <p:ext uri="{BB962C8B-B14F-4D97-AF65-F5344CB8AC3E}">
        <p14:creationId xmlns:p14="http://schemas.microsoft.com/office/powerpoint/2010/main" val="2851226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Florida’s Online Reporting System</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28</a:t>
            </a:fld>
            <a:endParaRPr lang="en-US" dirty="0">
              <a:solidFill>
                <a:srgbClr val="FFFFFF">
                  <a:lumMod val="50000"/>
                </a:srgbClr>
              </a:solidFill>
            </a:endParaRPr>
          </a:p>
        </p:txBody>
      </p:sp>
      <p:sp>
        <p:nvSpPr>
          <p:cNvPr id="4" name="TextBox 3"/>
          <p:cNvSpPr txBox="1"/>
          <p:nvPr/>
        </p:nvSpPr>
        <p:spPr>
          <a:xfrm>
            <a:off x="812800" y="1779814"/>
            <a:ext cx="10160000" cy="4247317"/>
          </a:xfrm>
          <a:prstGeom prst="rect">
            <a:avLst/>
          </a:prstGeom>
          <a:noFill/>
        </p:spPr>
        <p:txBody>
          <a:bodyPr wrap="square" rtlCol="0">
            <a:spAutoFit/>
          </a:bodyPr>
          <a:lstStyle/>
          <a:p>
            <a:pPr marL="571500" indent="-571500">
              <a:buFont typeface="Arial" panose="020B0604020202020204" pitchFamily="34" charset="0"/>
              <a:buChar char="•"/>
            </a:pPr>
            <a:r>
              <a:rPr lang="en-US" sz="3600" dirty="0"/>
              <a:t>Emergency Status </a:t>
            </a:r>
            <a:r>
              <a:rPr lang="en-US" sz="3600" dirty="0" smtClean="0"/>
              <a:t>System (ESS)</a:t>
            </a:r>
            <a:endParaRPr lang="en-US" sz="3600" dirty="0"/>
          </a:p>
          <a:p>
            <a:pPr marL="571500" indent="-571500">
              <a:buFont typeface="Arial" panose="020B0604020202020204" pitchFamily="34" charset="0"/>
              <a:buChar char="•"/>
            </a:pPr>
            <a:r>
              <a:rPr lang="en-US" sz="3600" dirty="0"/>
              <a:t>Provider Registration</a:t>
            </a:r>
          </a:p>
          <a:p>
            <a:pPr marL="571500" indent="-571500">
              <a:buFont typeface="Arial" panose="020B0604020202020204" pitchFamily="34" charset="0"/>
              <a:buChar char="•"/>
            </a:pPr>
            <a:r>
              <a:rPr lang="en-US" sz="3600" dirty="0"/>
              <a:t>Access for Emergency Management Officials</a:t>
            </a:r>
          </a:p>
          <a:p>
            <a:pPr marL="571500" indent="-571500">
              <a:buFont typeface="Arial" panose="020B0604020202020204" pitchFamily="34" charset="0"/>
              <a:buChar char="•"/>
            </a:pPr>
            <a:r>
              <a:rPr lang="en-US" sz="3600" dirty="0"/>
              <a:t>Series of Releases </a:t>
            </a:r>
          </a:p>
          <a:p>
            <a:pPr marL="571500" indent="-571500">
              <a:buFont typeface="Arial" panose="020B0604020202020204" pitchFamily="34" charset="0"/>
              <a:buChar char="•"/>
            </a:pPr>
            <a:r>
              <a:rPr lang="en-US" sz="3600" dirty="0"/>
              <a:t>Improve Information Available</a:t>
            </a:r>
          </a:p>
          <a:p>
            <a:pPr marL="571500" indent="-571500">
              <a:buFont typeface="Arial" panose="020B0604020202020204" pitchFamily="34" charset="0"/>
              <a:buChar char="•"/>
            </a:pPr>
            <a:r>
              <a:rPr lang="en-US" sz="3600" dirty="0"/>
              <a:t>Improve Flexibility</a:t>
            </a:r>
          </a:p>
          <a:p>
            <a:pPr marL="571500" indent="-571500">
              <a:buFont typeface="Arial" panose="020B0604020202020204" pitchFamily="34" charset="0"/>
              <a:buChar char="•"/>
            </a:pPr>
            <a:r>
              <a:rPr lang="en-US" sz="3600" dirty="0"/>
              <a:t>Ongoing Improvements</a:t>
            </a:r>
          </a:p>
          <a:p>
            <a:endParaRPr lang="en-US" dirty="0"/>
          </a:p>
        </p:txBody>
      </p:sp>
    </p:spTree>
    <p:extLst>
      <p:ext uri="{BB962C8B-B14F-4D97-AF65-F5344CB8AC3E}">
        <p14:creationId xmlns:p14="http://schemas.microsoft.com/office/powerpoint/2010/main" val="358751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Season Challenges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29</a:t>
            </a:fld>
            <a:endParaRPr lang="en-US" dirty="0">
              <a:solidFill>
                <a:srgbClr val="FFFFFF">
                  <a:lumMod val="50000"/>
                </a:srgbClr>
              </a:solidFill>
            </a:endParaRPr>
          </a:p>
        </p:txBody>
      </p:sp>
      <p:sp>
        <p:nvSpPr>
          <p:cNvPr id="4" name="TextBox 3"/>
          <p:cNvSpPr txBox="1"/>
          <p:nvPr/>
        </p:nvSpPr>
        <p:spPr>
          <a:xfrm>
            <a:off x="812801" y="1455421"/>
            <a:ext cx="9980386"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Execution of Emergency Plans </a:t>
            </a:r>
          </a:p>
          <a:p>
            <a:pPr marL="457200" indent="-457200">
              <a:buFont typeface="Arial" panose="020B0604020202020204" pitchFamily="34" charset="0"/>
              <a:buChar char="•"/>
            </a:pPr>
            <a:r>
              <a:rPr lang="en-US" sz="3200" dirty="0"/>
              <a:t>Home Health and Hospice Continuity of Care</a:t>
            </a:r>
          </a:p>
          <a:p>
            <a:pPr marL="457200" indent="-457200">
              <a:buFont typeface="Arial" panose="020B0604020202020204" pitchFamily="34" charset="0"/>
              <a:buChar char="•"/>
            </a:pPr>
            <a:r>
              <a:rPr lang="en-US" sz="3200" dirty="0"/>
              <a:t>Transportation</a:t>
            </a:r>
          </a:p>
          <a:p>
            <a:pPr marL="457200" indent="-457200">
              <a:buFont typeface="Arial" panose="020B0604020202020204" pitchFamily="34" charset="0"/>
              <a:buChar char="•"/>
            </a:pPr>
            <a:r>
              <a:rPr lang="en-US" sz="3200" dirty="0"/>
              <a:t>Gas Shortages</a:t>
            </a:r>
          </a:p>
          <a:p>
            <a:pPr marL="457200" indent="-457200">
              <a:buFont typeface="Arial" panose="020B0604020202020204" pitchFamily="34" charset="0"/>
              <a:buChar char="•"/>
            </a:pPr>
            <a:r>
              <a:rPr lang="en-US" sz="3200" dirty="0"/>
              <a:t>Evacuation Plans </a:t>
            </a:r>
          </a:p>
          <a:p>
            <a:pPr marL="914400" lvl="1" indent="-457200">
              <a:buFont typeface="Arial" panose="020B0604020202020204" pitchFamily="34" charset="0"/>
              <a:buChar char="•"/>
            </a:pPr>
            <a:r>
              <a:rPr lang="en-US" sz="3200" dirty="0"/>
              <a:t>Original Plans Not Feasible</a:t>
            </a:r>
          </a:p>
          <a:p>
            <a:pPr marL="914400" lvl="1" indent="-457200">
              <a:buFont typeface="Arial" panose="020B0604020202020204" pitchFamily="34" charset="0"/>
              <a:buChar char="•"/>
            </a:pPr>
            <a:r>
              <a:rPr lang="en-US" sz="3200" dirty="0"/>
              <a:t>Expedited Re-Entry After Storm</a:t>
            </a:r>
          </a:p>
          <a:p>
            <a:pPr marL="914400" lvl="1" indent="-457200">
              <a:buFont typeface="Arial" panose="020B0604020202020204" pitchFamily="34" charset="0"/>
              <a:buChar char="•"/>
            </a:pPr>
            <a:r>
              <a:rPr lang="en-US" sz="3200" dirty="0"/>
              <a:t>Post-Storm Evacuations</a:t>
            </a:r>
          </a:p>
          <a:p>
            <a:pPr marL="457200" indent="-457200">
              <a:buFont typeface="Arial" panose="020B0604020202020204" pitchFamily="34" charset="0"/>
              <a:buChar char="•"/>
            </a:pPr>
            <a:r>
              <a:rPr lang="en-US" sz="3200" dirty="0"/>
              <a:t>Extensive Power Outages</a:t>
            </a:r>
          </a:p>
          <a:p>
            <a:pPr marL="914400" lvl="1" indent="-457200">
              <a:buFont typeface="Arial" panose="020B0604020202020204" pitchFamily="34" charset="0"/>
              <a:buChar char="•"/>
            </a:pPr>
            <a:r>
              <a:rPr lang="en-US" sz="3200" dirty="0"/>
              <a:t>Heat, Generators, Fuel</a:t>
            </a:r>
          </a:p>
        </p:txBody>
      </p:sp>
    </p:spTree>
    <p:extLst>
      <p:ext uri="{BB962C8B-B14F-4D97-AF65-F5344CB8AC3E}">
        <p14:creationId xmlns:p14="http://schemas.microsoft.com/office/powerpoint/2010/main" val="114229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r>
              <a:rPr lang="en-US" dirty="0" smtClean="0"/>
              <a:t>Disclaimer</a:t>
            </a:r>
            <a:endParaRPr lang="en-US" dirty="0"/>
          </a:p>
        </p:txBody>
      </p:sp>
      <p:sp>
        <p:nvSpPr>
          <p:cNvPr id="3" name="Content Placeholder 2"/>
          <p:cNvSpPr>
            <a:spLocks noGrp="1"/>
          </p:cNvSpPr>
          <p:nvPr>
            <p:ph idx="1"/>
          </p:nvPr>
        </p:nvSpPr>
        <p:spPr>
          <a:xfrm>
            <a:off x="1981200" y="1219201"/>
            <a:ext cx="8229600" cy="4906965"/>
          </a:xfrm>
        </p:spPr>
        <p:txBody>
          <a:bodyPr>
            <a:normAutofit fontScale="62500" lnSpcReduction="20000"/>
          </a:bodyPr>
          <a:lstStyle/>
          <a:p>
            <a:pPr marL="0" indent="0">
              <a:lnSpc>
                <a:spcPct val="105000"/>
              </a:lnSpc>
              <a:spcBef>
                <a:spcPts val="0"/>
              </a:spcBef>
              <a:buNone/>
            </a:pPr>
            <a:r>
              <a:rPr lang="en-US" dirty="0"/>
              <a:t>This presentation was prepared as a tool to assist providers and is not intended to grant rights or impose obligations. Although every reasonable effort has been made to assure the accuracy of the information within these pages, the ultimate responsibility for the correct submission of claims and response to any remittance advice lies with the provider of services. </a:t>
            </a:r>
          </a:p>
          <a:p>
            <a:pPr marL="0" indent="0">
              <a:lnSpc>
                <a:spcPct val="105000"/>
              </a:lnSpc>
              <a:spcBef>
                <a:spcPts val="0"/>
              </a:spcBef>
              <a:buNone/>
            </a:pPr>
            <a:endParaRPr lang="en-US" dirty="0"/>
          </a:p>
          <a:p>
            <a:pPr marL="0" indent="0">
              <a:lnSpc>
                <a:spcPct val="105000"/>
              </a:lnSpc>
              <a:spcBef>
                <a:spcPts val="0"/>
              </a:spcBef>
              <a:buNone/>
            </a:pPr>
            <a:r>
              <a:rPr lang="en-US" dirty="0"/>
              <a:t>This publication is a general summary that explains certain aspects of the Medicare Program, but is not a legal document. The official Medicare Program provisions are contained in the relevant laws, regulations, and rulings. Medicare policy changes frequently, and links to the source documents have been provided within the document for your reference</a:t>
            </a:r>
          </a:p>
          <a:p>
            <a:pPr marL="0" indent="0">
              <a:lnSpc>
                <a:spcPct val="105000"/>
              </a:lnSpc>
              <a:spcBef>
                <a:spcPts val="0"/>
              </a:spcBef>
              <a:buNone/>
            </a:pPr>
            <a:endParaRPr lang="en-US" dirty="0"/>
          </a:p>
          <a:p>
            <a:pPr marL="0" indent="0">
              <a:lnSpc>
                <a:spcPct val="105000"/>
              </a:lnSpc>
              <a:spcBef>
                <a:spcPts val="0"/>
              </a:spcBef>
              <a:buNone/>
            </a:pPr>
            <a:r>
              <a:rPr lang="en-US" dirty="0"/>
              <a:t>The Centers for Medicare &amp; Medicaid Services (CMS) employees, agents, and staff make no representation, warranty, or guarantee that this compilation of Medicare information is error-free and will bear no responsibility or liability for the results or consequences of the use of this </a:t>
            </a:r>
            <a:r>
              <a:rPr lang="en-US" dirty="0" smtClean="0"/>
              <a:t>guide.</a:t>
            </a:r>
            <a:endParaRPr lang="en-US" dirty="0"/>
          </a:p>
        </p:txBody>
      </p:sp>
    </p:spTree>
    <p:extLst>
      <p:ext uri="{BB962C8B-B14F-4D97-AF65-F5344CB8AC3E}">
        <p14:creationId xmlns:p14="http://schemas.microsoft.com/office/powerpoint/2010/main" val="2348988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Irma Experience Power Restoration </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30</a:t>
            </a:fld>
            <a:endParaRPr lang="en-US" dirty="0">
              <a:solidFill>
                <a:srgbClr val="FFFFFF">
                  <a:lumMod val="50000"/>
                </a:srgbClr>
              </a:solidFill>
            </a:endParaRPr>
          </a:p>
        </p:txBody>
      </p:sp>
      <p:sp>
        <p:nvSpPr>
          <p:cNvPr id="4" name="TextBox 3"/>
          <p:cNvSpPr txBox="1"/>
          <p:nvPr/>
        </p:nvSpPr>
        <p:spPr>
          <a:xfrm>
            <a:off x="1077686" y="1455420"/>
            <a:ext cx="10120753" cy="4832092"/>
          </a:xfrm>
          <a:prstGeom prst="rect">
            <a:avLst/>
          </a:prstGeom>
          <a:noFill/>
        </p:spPr>
        <p:txBody>
          <a:bodyPr wrap="square" rtlCol="0">
            <a:spAutoFit/>
          </a:bodyPr>
          <a:lstStyle/>
          <a:p>
            <a:pPr marL="571500" indent="-571500">
              <a:buFont typeface="Arial" panose="020B0604020202020204" pitchFamily="34" charset="0"/>
              <a:buChar char="•"/>
            </a:pPr>
            <a:r>
              <a:rPr lang="en-US" sz="4400" dirty="0"/>
              <a:t>6.7 million homes and businesses lost power at the height of storm (September 11</a:t>
            </a:r>
            <a:r>
              <a:rPr lang="en-US" sz="4400" baseline="30000" dirty="0"/>
              <a:t>th</a:t>
            </a:r>
            <a:r>
              <a:rPr lang="en-US" sz="4400" dirty="0"/>
              <a:t>)</a:t>
            </a:r>
          </a:p>
          <a:p>
            <a:pPr marL="571500" indent="-571500">
              <a:buFont typeface="Arial" panose="020B0604020202020204" pitchFamily="34" charset="0"/>
              <a:buChar char="•"/>
            </a:pPr>
            <a:r>
              <a:rPr lang="en-US" sz="4400" dirty="0"/>
              <a:t>75% restored by September 15th </a:t>
            </a:r>
            <a:r>
              <a:rPr lang="en-US" sz="4400" dirty="0" smtClean="0"/>
              <a:t>(</a:t>
            </a:r>
            <a:r>
              <a:rPr lang="en-US" sz="4400" dirty="0"/>
              <a:t>1.5 million)</a:t>
            </a:r>
          </a:p>
          <a:p>
            <a:pPr marL="571500" indent="-571500">
              <a:buFont typeface="Arial" panose="020B0604020202020204" pitchFamily="34" charset="0"/>
              <a:buChar char="•"/>
            </a:pPr>
            <a:r>
              <a:rPr lang="en-US" sz="4400" dirty="0"/>
              <a:t>Logistics – generators and fuel</a:t>
            </a:r>
          </a:p>
          <a:p>
            <a:pPr marL="571500" indent="-571500">
              <a:buFont typeface="Arial" panose="020B0604020202020204" pitchFamily="34" charset="0"/>
              <a:buChar char="•"/>
            </a:pPr>
            <a:r>
              <a:rPr lang="en-US" sz="4400" dirty="0"/>
              <a:t>Post-impact evacuation</a:t>
            </a:r>
          </a:p>
        </p:txBody>
      </p:sp>
    </p:spTree>
    <p:extLst>
      <p:ext uri="{BB962C8B-B14F-4D97-AF65-F5344CB8AC3E}">
        <p14:creationId xmlns:p14="http://schemas.microsoft.com/office/powerpoint/2010/main" val="1031491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Hurricane Irma Health Care Facility Reported Impact</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31</a:t>
            </a:fld>
            <a:endParaRPr lang="en-US" dirty="0">
              <a:solidFill>
                <a:srgbClr val="FFFFFF">
                  <a:lumMod val="50000"/>
                </a:srgbClr>
              </a:solidFill>
            </a:endParaRPr>
          </a:p>
        </p:txBody>
      </p:sp>
      <p:sp>
        <p:nvSpPr>
          <p:cNvPr id="4" name="TextBox 3"/>
          <p:cNvSpPr txBox="1"/>
          <p:nvPr/>
        </p:nvSpPr>
        <p:spPr>
          <a:xfrm>
            <a:off x="812800" y="1298866"/>
            <a:ext cx="10013043" cy="5878532"/>
          </a:xfrm>
          <a:prstGeom prst="rect">
            <a:avLst/>
          </a:prstGeom>
          <a:noFill/>
        </p:spPr>
        <p:txBody>
          <a:bodyPr wrap="square" rtlCol="0">
            <a:spAutoFit/>
          </a:bodyPr>
          <a:lstStyle/>
          <a:p>
            <a:r>
              <a:rPr lang="en-US" sz="3200" dirty="0"/>
              <a:t>Power Outage</a:t>
            </a:r>
          </a:p>
          <a:p>
            <a:pPr lvl="1"/>
            <a:r>
              <a:rPr lang="en-US" sz="3200" dirty="0"/>
              <a:t>350 Nursing Homes (683 licensed)</a:t>
            </a:r>
          </a:p>
          <a:p>
            <a:pPr lvl="1"/>
            <a:r>
              <a:rPr lang="en-US" sz="3200" dirty="0"/>
              <a:t>1,677 Assisted Living Facilities (3,109)</a:t>
            </a:r>
          </a:p>
          <a:p>
            <a:pPr lvl="1"/>
            <a:r>
              <a:rPr lang="en-US" sz="3200" dirty="0"/>
              <a:t>Half of Long Term Care Providers had No Power in Excess of 2 Days </a:t>
            </a:r>
          </a:p>
          <a:p>
            <a:endParaRPr lang="en-US" sz="2400" dirty="0"/>
          </a:p>
          <a:p>
            <a:r>
              <a:rPr lang="en-US" sz="3200" dirty="0"/>
              <a:t>Evacuations</a:t>
            </a:r>
          </a:p>
          <a:p>
            <a:pPr lvl="1"/>
            <a:r>
              <a:rPr lang="en-US" sz="3200" dirty="0"/>
              <a:t>88 Nursing Homes</a:t>
            </a:r>
          </a:p>
          <a:p>
            <a:pPr lvl="1"/>
            <a:r>
              <a:rPr lang="en-US" sz="3200" dirty="0"/>
              <a:t>635 Assisted Living Facilities</a:t>
            </a:r>
          </a:p>
          <a:p>
            <a:pPr lvl="1"/>
            <a:r>
              <a:rPr lang="en-US" sz="3200" dirty="0"/>
              <a:t>90 Long Term Care Providers Returned Post-evacuation Before Full Power was Restored </a:t>
            </a:r>
          </a:p>
          <a:p>
            <a:pPr lvl="1"/>
            <a:endParaRPr lang="en-US" sz="3200" dirty="0"/>
          </a:p>
        </p:txBody>
      </p:sp>
    </p:spTree>
    <p:extLst>
      <p:ext uri="{BB962C8B-B14F-4D97-AF65-F5344CB8AC3E}">
        <p14:creationId xmlns:p14="http://schemas.microsoft.com/office/powerpoint/2010/main" val="321955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Power Rules: Time Line (NH and ALF)</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32</a:t>
            </a:fld>
            <a:endParaRPr lang="en-US" dirty="0">
              <a:solidFill>
                <a:srgbClr val="FFFFFF">
                  <a:lumMod val="50000"/>
                </a:srgbClr>
              </a:solidFill>
            </a:endParaRPr>
          </a:p>
        </p:txBody>
      </p:sp>
      <p:sp>
        <p:nvSpPr>
          <p:cNvPr id="4" name="TextBox 3"/>
          <p:cNvSpPr txBox="1"/>
          <p:nvPr/>
        </p:nvSpPr>
        <p:spPr>
          <a:xfrm>
            <a:off x="1028700" y="1455420"/>
            <a:ext cx="10756900" cy="5016758"/>
          </a:xfrm>
          <a:prstGeom prst="rect">
            <a:avLst/>
          </a:prstGeom>
          <a:noFill/>
        </p:spPr>
        <p:txBody>
          <a:bodyPr wrap="square" rtlCol="0">
            <a:spAutoFit/>
          </a:bodyPr>
          <a:lstStyle/>
          <a:p>
            <a:r>
              <a:rPr lang="en-US" sz="3200" dirty="0"/>
              <a:t>Final Rules Ratified by the Legislature via Legislative Bills</a:t>
            </a:r>
          </a:p>
          <a:p>
            <a:endParaRPr lang="en-US" sz="3200" dirty="0"/>
          </a:p>
          <a:p>
            <a:r>
              <a:rPr lang="en-US" sz="3200" dirty="0"/>
              <a:t>March 26, 2018	</a:t>
            </a:r>
            <a:r>
              <a:rPr lang="en-US" sz="3200" dirty="0" smtClean="0"/>
              <a:t> 	Rules </a:t>
            </a:r>
            <a:r>
              <a:rPr lang="en-US" sz="3200" dirty="0"/>
              <a:t>Effective Upon Governor </a:t>
            </a:r>
          </a:p>
          <a:p>
            <a:r>
              <a:rPr lang="en-US" sz="3200" dirty="0"/>
              <a:t>			</a:t>
            </a:r>
            <a:r>
              <a:rPr lang="en-US" sz="3200" dirty="0" smtClean="0"/>
              <a:t> 	Scott’s </a:t>
            </a:r>
            <a:r>
              <a:rPr lang="en-US" sz="3200" dirty="0"/>
              <a:t>Signature of Bills</a:t>
            </a:r>
          </a:p>
          <a:p>
            <a:r>
              <a:rPr lang="en-US" sz="3200" dirty="0"/>
              <a:t>April 25, </a:t>
            </a:r>
            <a:r>
              <a:rPr lang="en-US" sz="3200" dirty="0" smtClean="0"/>
              <a:t>2018      	Emergency </a:t>
            </a:r>
            <a:r>
              <a:rPr lang="en-US" sz="3200" dirty="0"/>
              <a:t>Power Plans Due 30 </a:t>
            </a:r>
          </a:p>
          <a:p>
            <a:r>
              <a:rPr lang="en-US" sz="3200" dirty="0"/>
              <a:t>			</a:t>
            </a:r>
            <a:r>
              <a:rPr lang="en-US" sz="3200" dirty="0" smtClean="0"/>
              <a:t>	Days </a:t>
            </a:r>
            <a:r>
              <a:rPr lang="en-US" sz="3200" dirty="0"/>
              <a:t>after Effective Date of Rules</a:t>
            </a:r>
          </a:p>
          <a:p>
            <a:r>
              <a:rPr lang="en-US" sz="3200" dirty="0"/>
              <a:t>June 1, 2018		Emergency Power Plans </a:t>
            </a:r>
          </a:p>
          <a:p>
            <a:r>
              <a:rPr lang="en-US" sz="3200" dirty="0"/>
              <a:t>			</a:t>
            </a:r>
            <a:r>
              <a:rPr lang="en-US" sz="3200" dirty="0" smtClean="0"/>
              <a:t>	Implemented </a:t>
            </a:r>
            <a:r>
              <a:rPr lang="en-US" sz="3200" dirty="0"/>
              <a:t>or Extension Submitted</a:t>
            </a:r>
          </a:p>
          <a:p>
            <a:r>
              <a:rPr lang="en-US" sz="3200" dirty="0"/>
              <a:t>January 1, 2019	</a:t>
            </a:r>
            <a:r>
              <a:rPr lang="en-US" sz="3200" dirty="0" smtClean="0"/>
              <a:t>	Implementation </a:t>
            </a:r>
            <a:r>
              <a:rPr lang="en-US" sz="3200" dirty="0"/>
              <a:t>Extension </a:t>
            </a:r>
          </a:p>
          <a:p>
            <a:r>
              <a:rPr lang="en-US" sz="3200" dirty="0"/>
              <a:t>			</a:t>
            </a:r>
            <a:r>
              <a:rPr lang="en-US" sz="3200" dirty="0" smtClean="0"/>
              <a:t>	Under </a:t>
            </a:r>
            <a:r>
              <a:rPr lang="en-US" sz="3200" dirty="0"/>
              <a:t>Certain Conditions</a:t>
            </a:r>
          </a:p>
        </p:txBody>
      </p:sp>
    </p:spTree>
    <p:extLst>
      <p:ext uri="{BB962C8B-B14F-4D97-AF65-F5344CB8AC3E}">
        <p14:creationId xmlns:p14="http://schemas.microsoft.com/office/powerpoint/2010/main" val="1300731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Power Plan Requirements </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33</a:t>
            </a:fld>
            <a:endParaRPr lang="en-US" dirty="0">
              <a:solidFill>
                <a:srgbClr val="FFFFFF">
                  <a:lumMod val="50000"/>
                </a:srgbClr>
              </a:solidFill>
            </a:endParaRPr>
          </a:p>
        </p:txBody>
      </p:sp>
      <p:sp>
        <p:nvSpPr>
          <p:cNvPr id="4" name="TextBox 3"/>
          <p:cNvSpPr txBox="1"/>
          <p:nvPr/>
        </p:nvSpPr>
        <p:spPr>
          <a:xfrm>
            <a:off x="1191987" y="1175657"/>
            <a:ext cx="10399378" cy="5509200"/>
          </a:xfrm>
          <a:prstGeom prst="rect">
            <a:avLst/>
          </a:prstGeom>
          <a:noFill/>
        </p:spPr>
        <p:txBody>
          <a:bodyPr wrap="square" rtlCol="0">
            <a:spAutoFit/>
          </a:bodyPr>
          <a:lstStyle/>
          <a:p>
            <a:pPr marL="342900" indent="-342900">
              <a:buFont typeface="Arial" panose="020B0604020202020204" pitchFamily="34" charset="0"/>
              <a:buChar char="•"/>
            </a:pPr>
            <a:r>
              <a:rPr lang="en-US" sz="3200" dirty="0"/>
              <a:t>Emergency power plan is part of the Comprehensive Emergency Management Plans (CEMPs)</a:t>
            </a:r>
          </a:p>
          <a:p>
            <a:pPr marL="342900" indent="-342900">
              <a:buFont typeface="Arial" panose="020B0604020202020204" pitchFamily="34" charset="0"/>
              <a:buChar char="•"/>
            </a:pPr>
            <a:r>
              <a:rPr lang="en-US" sz="3200" dirty="0"/>
              <a:t>Emergency power source maintained at the facility</a:t>
            </a:r>
          </a:p>
          <a:p>
            <a:pPr marL="342900" indent="-342900">
              <a:buFont typeface="Arial" panose="020B0604020202020204" pitchFamily="34" charset="0"/>
              <a:buChar char="•"/>
            </a:pPr>
            <a:r>
              <a:rPr lang="en-US" sz="3200" dirty="0"/>
              <a:t>Must support internal temperatures of 81 degrees or less</a:t>
            </a:r>
          </a:p>
          <a:p>
            <a:pPr marL="914400" lvl="1" indent="-457200">
              <a:buFont typeface="Arial" panose="020B0604020202020204" pitchFamily="34" charset="0"/>
              <a:buChar char="•"/>
            </a:pPr>
            <a:r>
              <a:rPr lang="en-US" sz="3200" dirty="0"/>
              <a:t>Safe temperatures at all times for residents</a:t>
            </a:r>
          </a:p>
          <a:p>
            <a:pPr marL="914400" lvl="1" indent="-457200">
              <a:buFont typeface="Arial" panose="020B0604020202020204" pitchFamily="34" charset="0"/>
              <a:buChar char="•"/>
            </a:pPr>
            <a:r>
              <a:rPr lang="en-US" sz="3200" dirty="0"/>
              <a:t>Nursing homes - no less than 30 square feet per resident</a:t>
            </a:r>
          </a:p>
          <a:p>
            <a:pPr marL="914400" lvl="1" indent="-457200">
              <a:buFont typeface="Arial" panose="020B0604020202020204" pitchFamily="34" charset="0"/>
              <a:buChar char="•"/>
            </a:pPr>
            <a:r>
              <a:rPr lang="en-US" sz="3200" dirty="0"/>
              <a:t>ALF – no less than 20 square feet per resident, may use 80% of licensed capacity to calculate, resident choice/ facility monitors</a:t>
            </a:r>
          </a:p>
          <a:p>
            <a:pPr marL="800100" lvl="1" indent="-342900">
              <a:buFont typeface="Arial" panose="020B0604020202020204" pitchFamily="34" charset="0"/>
              <a:buChar char="•"/>
            </a:pPr>
            <a:r>
              <a:rPr lang="en-US" sz="3200" dirty="0"/>
              <a:t>Facilities on same campus may share resources</a:t>
            </a:r>
          </a:p>
        </p:txBody>
      </p:sp>
    </p:spTree>
    <p:extLst>
      <p:ext uri="{BB962C8B-B14F-4D97-AF65-F5344CB8AC3E}">
        <p14:creationId xmlns:p14="http://schemas.microsoft.com/office/powerpoint/2010/main" val="417514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Power Fuel: NH</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34</a:t>
            </a:fld>
            <a:endParaRPr lang="en-US" dirty="0">
              <a:solidFill>
                <a:srgbClr val="FFFFFF">
                  <a:lumMod val="50000"/>
                </a:srgbClr>
              </a:solidFill>
            </a:endParaRPr>
          </a:p>
        </p:txBody>
      </p:sp>
      <p:sp>
        <p:nvSpPr>
          <p:cNvPr id="4" name="TextBox 3"/>
          <p:cNvSpPr txBox="1"/>
          <p:nvPr/>
        </p:nvSpPr>
        <p:spPr>
          <a:xfrm>
            <a:off x="812800" y="1455420"/>
            <a:ext cx="10972800"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Support internal temperatures for 96 hours</a:t>
            </a:r>
          </a:p>
          <a:p>
            <a:pPr marL="285750" indent="-285750">
              <a:buFont typeface="Arial" panose="020B0604020202020204" pitchFamily="34" charset="0"/>
              <a:buChar char="•"/>
            </a:pPr>
            <a:r>
              <a:rPr lang="en-US" sz="3600" dirty="0"/>
              <a:t>72 hours onsite fuel or piped gas</a:t>
            </a:r>
          </a:p>
          <a:p>
            <a:pPr marL="285750" indent="-285750">
              <a:buFont typeface="Arial" panose="020B0604020202020204" pitchFamily="34" charset="0"/>
              <a:buChar char="•"/>
            </a:pPr>
            <a:r>
              <a:rPr lang="en-US" sz="3600" dirty="0"/>
              <a:t>Bring additional 24 hours of fuel onsite (to achieve 96 hours) upon declaration of an emergency</a:t>
            </a:r>
          </a:p>
          <a:p>
            <a:pPr marL="285750" indent="-285750">
              <a:buFont typeface="Arial" panose="020B0604020202020204" pitchFamily="34" charset="0"/>
              <a:buChar char="•"/>
            </a:pPr>
            <a:r>
              <a:rPr lang="en-US" sz="3600" dirty="0"/>
              <a:t>If fuel storage is restricted by regulations </a:t>
            </a:r>
            <a:r>
              <a:rPr lang="en-US" sz="3600" b="1" dirty="0"/>
              <a:t>and piped gas</a:t>
            </a:r>
            <a:r>
              <a:rPr lang="en-US" sz="3600" dirty="0"/>
              <a:t> is not available, must replenish 24 hours prior to depletion</a:t>
            </a:r>
          </a:p>
        </p:txBody>
      </p:sp>
    </p:spTree>
    <p:extLst>
      <p:ext uri="{BB962C8B-B14F-4D97-AF65-F5344CB8AC3E}">
        <p14:creationId xmlns:p14="http://schemas.microsoft.com/office/powerpoint/2010/main" val="3465444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Power Fuel: ALF</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35</a:t>
            </a:fld>
            <a:endParaRPr lang="en-US" dirty="0">
              <a:solidFill>
                <a:srgbClr val="FFFFFF">
                  <a:lumMod val="50000"/>
                </a:srgbClr>
              </a:solidFill>
            </a:endParaRPr>
          </a:p>
        </p:txBody>
      </p:sp>
      <p:sp>
        <p:nvSpPr>
          <p:cNvPr id="4" name="TextBox 3"/>
          <p:cNvSpPr txBox="1"/>
          <p:nvPr/>
        </p:nvSpPr>
        <p:spPr>
          <a:xfrm>
            <a:off x="1240971" y="1687606"/>
            <a:ext cx="10242817"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Support internal temperatures for 96 hours</a:t>
            </a:r>
          </a:p>
          <a:p>
            <a:pPr marL="285750" indent="-285750">
              <a:buFont typeface="Arial" panose="020B0604020202020204" pitchFamily="34" charset="0"/>
              <a:buChar char="•"/>
            </a:pPr>
            <a:r>
              <a:rPr lang="en-US" sz="3200" dirty="0"/>
              <a:t>72 hours onsite fuel or piped gas for 17+ beds</a:t>
            </a:r>
          </a:p>
          <a:p>
            <a:pPr marL="285750" indent="-285750">
              <a:buFont typeface="Arial" panose="020B0604020202020204" pitchFamily="34" charset="0"/>
              <a:buChar char="•"/>
            </a:pPr>
            <a:r>
              <a:rPr lang="en-US" sz="3200" dirty="0"/>
              <a:t>48 hours onsite fuel or piped gas for 16 or less beds</a:t>
            </a:r>
          </a:p>
          <a:p>
            <a:pPr marL="285750" indent="-285750">
              <a:buFont typeface="Arial" panose="020B0604020202020204" pitchFamily="34" charset="0"/>
              <a:buChar char="•"/>
            </a:pPr>
            <a:r>
              <a:rPr lang="en-US" sz="3200" dirty="0"/>
              <a:t>Bring additional fuel onsite (to achieve 96 hours) upon declaration of an emergency</a:t>
            </a:r>
          </a:p>
          <a:p>
            <a:pPr marL="285750" indent="-285750">
              <a:buFont typeface="Arial" panose="020B0604020202020204" pitchFamily="34" charset="0"/>
              <a:buChar char="•"/>
            </a:pPr>
            <a:r>
              <a:rPr lang="en-US" sz="3200" dirty="0"/>
              <a:t>If fuel storage is restricted by regulations, must replenish 24 hours prior to depletion</a:t>
            </a:r>
          </a:p>
          <a:p>
            <a:pPr marL="285750" indent="-285750">
              <a:buFont typeface="Arial" panose="020B0604020202020204" pitchFamily="34" charset="0"/>
              <a:buChar char="•"/>
            </a:pPr>
            <a:r>
              <a:rPr lang="en-US" sz="3200" b="1" dirty="0"/>
              <a:t>Carbon monoxide detectors </a:t>
            </a:r>
            <a:r>
              <a:rPr lang="en-US" sz="3200" dirty="0"/>
              <a:t>are required</a:t>
            </a:r>
          </a:p>
        </p:txBody>
      </p:sp>
    </p:spTree>
    <p:extLst>
      <p:ext uri="{BB962C8B-B14F-4D97-AF65-F5344CB8AC3E}">
        <p14:creationId xmlns:p14="http://schemas.microsoft.com/office/powerpoint/2010/main" val="3878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Questions and Comments</a:t>
            </a:r>
            <a:endParaRPr lang="en-US" dirty="0"/>
          </a:p>
        </p:txBody>
      </p:sp>
    </p:spTree>
    <p:extLst>
      <p:ext uri="{BB962C8B-B14F-4D97-AF65-F5344CB8AC3E}">
        <p14:creationId xmlns:p14="http://schemas.microsoft.com/office/powerpoint/2010/main" val="3504605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26" y="411842"/>
            <a:ext cx="10972800" cy="868362"/>
          </a:xfrm>
        </p:spPr>
        <p:txBody>
          <a:bodyPr>
            <a:normAutofit/>
          </a:bodyPr>
          <a:lstStyle/>
          <a:p>
            <a:r>
              <a:rPr lang="en-US" dirty="0" smtClean="0"/>
              <a:t>Thank you </a:t>
            </a:r>
            <a:endParaRPr lang="en-US" dirty="0"/>
          </a:p>
        </p:txBody>
      </p:sp>
      <p:sp>
        <p:nvSpPr>
          <p:cNvPr id="3" name="Subtitle 2"/>
          <p:cNvSpPr>
            <a:spLocks noGrp="1"/>
          </p:cNvSpPr>
          <p:nvPr>
            <p:ph type="subTitle" idx="4294967295"/>
          </p:nvPr>
        </p:nvSpPr>
        <p:spPr>
          <a:xfrm>
            <a:off x="1853682" y="2180544"/>
            <a:ext cx="9144000" cy="3371169"/>
          </a:xfrm>
        </p:spPr>
        <p:txBody>
          <a:bodyPr>
            <a:normAutofit lnSpcReduction="10000"/>
          </a:bodyPr>
          <a:lstStyle/>
          <a:p>
            <a:pPr marL="0" indent="0" algn="ctr">
              <a:buNone/>
            </a:pPr>
            <a:r>
              <a:rPr lang="en-US" sz="4700" b="1" u="sng" dirty="0"/>
              <a:t>Save the </a:t>
            </a:r>
            <a:r>
              <a:rPr lang="en-US" sz="4700" b="1" u="sng" dirty="0" smtClean="0"/>
              <a:t>Date</a:t>
            </a:r>
          </a:p>
          <a:p>
            <a:pPr marL="0" indent="0" algn="ctr">
              <a:buNone/>
            </a:pPr>
            <a:endParaRPr lang="en-US" sz="4700" b="1" dirty="0"/>
          </a:p>
          <a:p>
            <a:r>
              <a:rPr lang="en-US" dirty="0" smtClean="0"/>
              <a:t>State Executives Training Institute</a:t>
            </a:r>
          </a:p>
          <a:p>
            <a:r>
              <a:rPr lang="en-US" dirty="0"/>
              <a:t>2019 SADOC/SETI – May, 13–17, </a:t>
            </a:r>
            <a:r>
              <a:rPr lang="en-US" dirty="0" smtClean="0"/>
              <a:t>2019</a:t>
            </a:r>
          </a:p>
          <a:p>
            <a:r>
              <a:rPr lang="en-US" dirty="0" smtClean="0"/>
              <a:t>See you in Baltimore!!!</a:t>
            </a:r>
          </a:p>
          <a:p>
            <a:endParaRPr lang="en-US" dirty="0"/>
          </a:p>
        </p:txBody>
      </p:sp>
    </p:spTree>
    <p:extLst>
      <p:ext uri="{BB962C8B-B14F-4D97-AF65-F5344CB8AC3E}">
        <p14:creationId xmlns:p14="http://schemas.microsoft.com/office/powerpoint/2010/main" val="2283248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4</a:t>
            </a:fld>
            <a:endParaRPr lang="en-US" dirty="0">
              <a:solidFill>
                <a:srgbClr val="FFFFFF">
                  <a:lumMod val="50000"/>
                </a:srgbClr>
              </a:solidFill>
            </a:endParaRPr>
          </a:p>
        </p:txBody>
      </p:sp>
      <p:sp>
        <p:nvSpPr>
          <p:cNvPr id="4" name="TextBox 3"/>
          <p:cNvSpPr txBox="1"/>
          <p:nvPr/>
        </p:nvSpPr>
        <p:spPr>
          <a:xfrm>
            <a:off x="1119352" y="1466193"/>
            <a:ext cx="10515600" cy="3416320"/>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latin typeface="+mj-lt"/>
              </a:rPr>
              <a:t>Discuss </a:t>
            </a:r>
            <a:r>
              <a:rPr lang="en-US" sz="3600" dirty="0">
                <a:latin typeface="+mj-lt"/>
              </a:rPr>
              <a:t>and Overview the Requirements of The Final </a:t>
            </a:r>
            <a:r>
              <a:rPr lang="en-US" sz="3600" dirty="0" smtClean="0">
                <a:latin typeface="+mj-lt"/>
              </a:rPr>
              <a:t>Rule</a:t>
            </a:r>
          </a:p>
          <a:p>
            <a:pPr marL="457200" indent="-457200">
              <a:buFont typeface="Arial" panose="020B0604020202020204" pitchFamily="34" charset="0"/>
              <a:buChar char="•"/>
            </a:pPr>
            <a:endParaRPr lang="en-US" sz="3600" dirty="0">
              <a:latin typeface="+mj-lt"/>
            </a:endParaRPr>
          </a:p>
          <a:p>
            <a:pPr marL="457200" indent="-457200">
              <a:buFont typeface="Arial" panose="020B0604020202020204" pitchFamily="34" charset="0"/>
              <a:buChar char="•"/>
            </a:pPr>
            <a:r>
              <a:rPr lang="en-US" sz="3600" dirty="0" smtClean="0">
                <a:latin typeface="+mj-lt"/>
              </a:rPr>
              <a:t>Trends </a:t>
            </a:r>
            <a:r>
              <a:rPr lang="en-US" sz="3600" dirty="0">
                <a:latin typeface="+mj-lt"/>
              </a:rPr>
              <a:t>and Next </a:t>
            </a:r>
            <a:r>
              <a:rPr lang="en-US" sz="3600" dirty="0" smtClean="0">
                <a:latin typeface="+mj-lt"/>
              </a:rPr>
              <a:t>Steps</a:t>
            </a:r>
          </a:p>
          <a:p>
            <a:endParaRPr lang="en-US" sz="3600" dirty="0">
              <a:latin typeface="+mj-lt"/>
            </a:endParaRPr>
          </a:p>
          <a:p>
            <a:pPr marL="457200" indent="-457200">
              <a:buFont typeface="Arial" panose="020B0604020202020204" pitchFamily="34" charset="0"/>
              <a:buChar char="•"/>
            </a:pPr>
            <a:r>
              <a:rPr lang="en-US" sz="3600" dirty="0" smtClean="0">
                <a:latin typeface="+mj-lt"/>
              </a:rPr>
              <a:t>State </a:t>
            </a:r>
            <a:r>
              <a:rPr lang="en-US" sz="3600" dirty="0">
                <a:latin typeface="+mj-lt"/>
              </a:rPr>
              <a:t>Perspective and State Licensure</a:t>
            </a:r>
          </a:p>
        </p:txBody>
      </p:sp>
    </p:spTree>
    <p:extLst>
      <p:ext uri="{BB962C8B-B14F-4D97-AF65-F5344CB8AC3E}">
        <p14:creationId xmlns:p14="http://schemas.microsoft.com/office/powerpoint/2010/main" val="407427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Provisions for All Provider Types</a:t>
            </a:r>
          </a:p>
        </p:txBody>
      </p:sp>
      <p:graphicFrame>
        <p:nvGraphicFramePr>
          <p:cNvPr id="4" name="Content Placeholder 6" descr="Emergency Preparedness Program&#10; Risk Assessment and Planning&#10; Policies and Procedures&#10; Communication Plan&#10; Training and Testing &#10;" title="Emergency Prep Program"/>
          <p:cNvGraphicFramePr>
            <a:graphicFrameLocks noGrp="1"/>
          </p:cNvGraphicFramePr>
          <p:nvPr>
            <p:ph idx="4294967295"/>
            <p:extLst/>
          </p:nvPr>
        </p:nvGraphicFramePr>
        <p:xfrm>
          <a:off x="1981200" y="1085852"/>
          <a:ext cx="8229600" cy="504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descr="Slide number 5" title="Slide number 5"/>
          <p:cNvSpPr txBox="1">
            <a:spLocks/>
          </p:cNvSpPr>
          <p:nvPr/>
        </p:nvSpPr>
        <p:spPr>
          <a:xfrm>
            <a:off x="8342240" y="639610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latin typeface="Arial" panose="020B0604020202020204" pitchFamily="34" charset="0"/>
                <a:cs typeface="Arial" panose="020B0604020202020204" pitchFamily="34" charset="0"/>
              </a:rPr>
              <a:t>8</a:t>
            </a:r>
          </a:p>
        </p:txBody>
      </p:sp>
      <p:sp>
        <p:nvSpPr>
          <p:cNvPr id="3" name="TextBox 2"/>
          <p:cNvSpPr txBox="1"/>
          <p:nvPr/>
        </p:nvSpPr>
        <p:spPr>
          <a:xfrm>
            <a:off x="10475841" y="6126165"/>
            <a:ext cx="478487" cy="461665"/>
          </a:xfrm>
          <a:prstGeom prst="rect">
            <a:avLst/>
          </a:prstGeom>
          <a:noFill/>
        </p:spPr>
        <p:txBody>
          <a:bodyPr wrap="square" rtlCol="0">
            <a:spAutoFit/>
          </a:bodyPr>
          <a:lstStyle/>
          <a:p>
            <a:r>
              <a:rPr lang="en-US" sz="2400" dirty="0"/>
              <a:t>22</a:t>
            </a:r>
          </a:p>
        </p:txBody>
      </p:sp>
    </p:spTree>
    <p:extLst>
      <p:ext uri="{BB962C8B-B14F-4D97-AF65-F5344CB8AC3E}">
        <p14:creationId xmlns:p14="http://schemas.microsoft.com/office/powerpoint/2010/main" val="2561368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seeing?</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6</a:t>
            </a:fld>
            <a:endParaRPr lang="en-US" dirty="0">
              <a:solidFill>
                <a:srgbClr val="FFFFFF">
                  <a:lumMod val="50000"/>
                </a:srgbClr>
              </a:solidFill>
            </a:endParaRPr>
          </a:p>
        </p:txBody>
      </p:sp>
      <p:sp>
        <p:nvSpPr>
          <p:cNvPr id="4" name="TextBox 3"/>
          <p:cNvSpPr txBox="1"/>
          <p:nvPr/>
        </p:nvSpPr>
        <p:spPr>
          <a:xfrm>
            <a:off x="1119352" y="1466193"/>
            <a:ext cx="105156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mj-lt"/>
              </a:rPr>
              <a:t>Discuss differences seen in citations</a:t>
            </a:r>
          </a:p>
          <a:p>
            <a:endParaRPr lang="en-US" sz="3200" dirty="0" smtClean="0">
              <a:latin typeface="+mj-lt"/>
            </a:endParaRPr>
          </a:p>
          <a:p>
            <a:pPr marL="457200" indent="-457200">
              <a:buFont typeface="Arial" panose="020B0604020202020204" pitchFamily="34" charset="0"/>
              <a:buChar char="•"/>
            </a:pPr>
            <a:r>
              <a:rPr lang="en-US" sz="3200" dirty="0" smtClean="0">
                <a:latin typeface="+mj-lt"/>
              </a:rPr>
              <a:t>Reminders on survey procedures</a:t>
            </a:r>
          </a:p>
          <a:p>
            <a:endParaRPr lang="en-US" sz="3200" dirty="0" smtClean="0">
              <a:latin typeface="+mj-lt"/>
            </a:endParaRPr>
          </a:p>
          <a:p>
            <a:pPr marL="457200" indent="-457200">
              <a:buFont typeface="Arial" panose="020B0604020202020204" pitchFamily="34" charset="0"/>
              <a:buChar char="•"/>
            </a:pPr>
            <a:r>
              <a:rPr lang="en-US" sz="3200" dirty="0" smtClean="0">
                <a:latin typeface="+mj-lt"/>
              </a:rPr>
              <a:t>Provide an overview of what compliance looks like nationally, regionally and by provider</a:t>
            </a:r>
          </a:p>
          <a:p>
            <a:pPr marL="457200" indent="-457200">
              <a:buFont typeface="Arial" panose="020B0604020202020204" pitchFamily="34" charset="0"/>
              <a:buChar char="•"/>
            </a:pPr>
            <a:endParaRPr lang="en-US" sz="3200" dirty="0">
              <a:latin typeface="+mj-lt"/>
            </a:endParaRPr>
          </a:p>
        </p:txBody>
      </p:sp>
    </p:spTree>
    <p:extLst>
      <p:ext uri="{BB962C8B-B14F-4D97-AF65-F5344CB8AC3E}">
        <p14:creationId xmlns:p14="http://schemas.microsoft.com/office/powerpoint/2010/main" val="265560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E001 v E004</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7</a:t>
            </a:fld>
            <a:endParaRPr lang="en-US" dirty="0">
              <a:solidFill>
                <a:srgbClr val="FFFFFF">
                  <a:lumMod val="50000"/>
                </a:srgbClr>
              </a:solidFill>
            </a:endParaRPr>
          </a:p>
        </p:txBody>
      </p:sp>
      <p:sp>
        <p:nvSpPr>
          <p:cNvPr id="4" name="Text Placeholder 2"/>
          <p:cNvSpPr txBox="1">
            <a:spLocks/>
          </p:cNvSpPr>
          <p:nvPr/>
        </p:nvSpPr>
        <p:spPr>
          <a:xfrm>
            <a:off x="812800" y="1455420"/>
            <a:ext cx="11046661" cy="48823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mj-lt"/>
                <a:cs typeface="Arial" panose="020B0604020202020204" pitchFamily="34" charset="0"/>
              </a:rPr>
              <a:t>It is important to note that there is a difference between E0001 and E0004.</a:t>
            </a:r>
          </a:p>
          <a:p>
            <a:r>
              <a:rPr lang="en-US" b="1" dirty="0" smtClean="0">
                <a:latin typeface="+mj-lt"/>
                <a:cs typeface="Arial" panose="020B0604020202020204" pitchFamily="34" charset="0"/>
              </a:rPr>
              <a:t>E0001-</a:t>
            </a:r>
            <a:r>
              <a:rPr lang="en-US" dirty="0" smtClean="0">
                <a:latin typeface="+mj-lt"/>
                <a:cs typeface="Arial" panose="020B0604020202020204" pitchFamily="34" charset="0"/>
              </a:rPr>
              <a:t> Is the Emergency Preparedness PROGRAM (the overall </a:t>
            </a:r>
            <a:r>
              <a:rPr lang="en-US" dirty="0" err="1" smtClean="0">
                <a:latin typeface="+mj-lt"/>
                <a:cs typeface="Arial" panose="020B0604020202020204" pitchFamily="34" charset="0"/>
              </a:rPr>
              <a:t>CoP</a:t>
            </a:r>
            <a:r>
              <a:rPr lang="en-US" dirty="0" smtClean="0">
                <a:latin typeface="+mj-lt"/>
                <a:cs typeface="Arial" panose="020B0604020202020204" pitchFamily="34" charset="0"/>
              </a:rPr>
              <a:t>/Cfc or requirement). This should be cited if the facility has no elements of the Emergency Preparedness Plans, Policies and Procedures, Communication or Training and Testing Program.</a:t>
            </a:r>
          </a:p>
          <a:p>
            <a:r>
              <a:rPr lang="en-US" b="1" dirty="0" smtClean="0">
                <a:latin typeface="+mj-lt"/>
                <a:cs typeface="Arial" panose="020B0604020202020204" pitchFamily="34" charset="0"/>
              </a:rPr>
              <a:t>E0004-</a:t>
            </a:r>
            <a:r>
              <a:rPr lang="en-US" dirty="0" smtClean="0">
                <a:latin typeface="+mj-lt"/>
                <a:cs typeface="Arial" panose="020B0604020202020204" pitchFamily="34" charset="0"/>
              </a:rPr>
              <a:t> Is the Emergency PLAN. This is the risk assessment and plans, not the entire program. </a:t>
            </a:r>
          </a:p>
          <a:p>
            <a:endParaRPr lang="en-US" dirty="0">
              <a:latin typeface="+mj-lt"/>
            </a:endParaRPr>
          </a:p>
        </p:txBody>
      </p:sp>
    </p:spTree>
    <p:extLst>
      <p:ext uri="{BB962C8B-B14F-4D97-AF65-F5344CB8AC3E}">
        <p14:creationId xmlns:p14="http://schemas.microsoft.com/office/powerpoint/2010/main" val="177032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Surveyor Notes-Citations on </a:t>
            </a:r>
            <a:r>
              <a:rPr lang="en-US" dirty="0" smtClean="0"/>
              <a:t>the 2567s</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8</a:t>
            </a:fld>
            <a:endParaRPr lang="en-US" dirty="0">
              <a:solidFill>
                <a:srgbClr val="FFFFFF">
                  <a:lumMod val="50000"/>
                </a:srgbClr>
              </a:solidFill>
            </a:endParaRPr>
          </a:p>
        </p:txBody>
      </p:sp>
      <p:sp>
        <p:nvSpPr>
          <p:cNvPr id="4" name="TextBox 3"/>
          <p:cNvSpPr txBox="1"/>
          <p:nvPr/>
        </p:nvSpPr>
        <p:spPr>
          <a:xfrm>
            <a:off x="690681" y="1298865"/>
            <a:ext cx="11501319" cy="4247317"/>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prstClr val="black"/>
                </a:solidFill>
                <a:latin typeface="+mj-lt"/>
              </a:rPr>
              <a:t>The survey process </a:t>
            </a:r>
            <a:r>
              <a:rPr lang="en-US" sz="3000" dirty="0" smtClean="0">
                <a:solidFill>
                  <a:prstClr val="black"/>
                </a:solidFill>
                <a:latin typeface="+mj-lt"/>
              </a:rPr>
              <a:t>determines </a:t>
            </a:r>
            <a:r>
              <a:rPr lang="en-US" sz="3000" dirty="0">
                <a:solidFill>
                  <a:prstClr val="black"/>
                </a:solidFill>
                <a:latin typeface="+mj-lt"/>
              </a:rPr>
              <a:t>compliance or noncompliance </a:t>
            </a:r>
            <a:endParaRPr lang="en-US" sz="3000" dirty="0" smtClean="0">
              <a:solidFill>
                <a:prstClr val="black"/>
              </a:solidFill>
              <a:latin typeface="+mj-lt"/>
            </a:endParaRPr>
          </a:p>
          <a:p>
            <a:pPr marL="285750" indent="-285750">
              <a:buFont typeface="Arial" panose="020B0604020202020204" pitchFamily="34" charset="0"/>
              <a:buChar char="•"/>
            </a:pPr>
            <a:endParaRPr lang="en-US" sz="3000" dirty="0" smtClean="0">
              <a:solidFill>
                <a:prstClr val="black"/>
              </a:solidFill>
              <a:latin typeface="+mj-lt"/>
            </a:endParaRPr>
          </a:p>
          <a:p>
            <a:pPr marL="285750" indent="-285750">
              <a:buFont typeface="Arial" panose="020B0604020202020204" pitchFamily="34" charset="0"/>
              <a:buChar char="•"/>
            </a:pPr>
            <a:r>
              <a:rPr lang="en-US" sz="3000" dirty="0" smtClean="0">
                <a:solidFill>
                  <a:prstClr val="black"/>
                </a:solidFill>
                <a:latin typeface="+mj-lt"/>
              </a:rPr>
              <a:t>The Statement of Deficiencies (SOD) justifies the determination</a:t>
            </a:r>
          </a:p>
          <a:p>
            <a:pPr marL="285750" indent="-285750">
              <a:buFont typeface="Arial" panose="020B0604020202020204" pitchFamily="34" charset="0"/>
              <a:buChar char="•"/>
            </a:pPr>
            <a:endParaRPr lang="en-US" sz="3000" dirty="0" smtClean="0">
              <a:solidFill>
                <a:prstClr val="black"/>
              </a:solidFill>
              <a:latin typeface="+mj-lt"/>
            </a:endParaRPr>
          </a:p>
          <a:p>
            <a:pPr marL="285750" indent="-285750">
              <a:buFont typeface="Arial" panose="020B0604020202020204" pitchFamily="34" charset="0"/>
              <a:buChar char="•"/>
            </a:pPr>
            <a:r>
              <a:rPr lang="en-US" sz="3000" dirty="0" smtClean="0">
                <a:solidFill>
                  <a:prstClr val="black"/>
                </a:solidFill>
                <a:latin typeface="+mj-lt"/>
              </a:rPr>
              <a:t>Consistent and accurate documentation is essential; must </a:t>
            </a:r>
            <a:r>
              <a:rPr lang="en-US" sz="3000" dirty="0">
                <a:solidFill>
                  <a:prstClr val="black"/>
                </a:solidFill>
                <a:latin typeface="+mj-lt"/>
              </a:rPr>
              <a:t>be based on objective, factual observations and not vague </a:t>
            </a:r>
            <a:r>
              <a:rPr lang="en-US" sz="3000" dirty="0" smtClean="0">
                <a:solidFill>
                  <a:prstClr val="black"/>
                </a:solidFill>
                <a:latin typeface="+mj-lt"/>
              </a:rPr>
              <a:t>conclusions</a:t>
            </a:r>
          </a:p>
          <a:p>
            <a:pPr marL="285750" indent="-285750">
              <a:buFont typeface="Arial" panose="020B0604020202020204" pitchFamily="34" charset="0"/>
              <a:buChar char="•"/>
            </a:pPr>
            <a:endParaRPr lang="en-US" sz="3000" dirty="0" smtClean="0">
              <a:solidFill>
                <a:prstClr val="black"/>
              </a:solidFill>
              <a:latin typeface="+mj-lt"/>
            </a:endParaRPr>
          </a:p>
          <a:p>
            <a:pPr marL="285750" indent="-285750">
              <a:buFont typeface="Arial" panose="020B0604020202020204" pitchFamily="34" charset="0"/>
              <a:buChar char="•"/>
            </a:pPr>
            <a:r>
              <a:rPr lang="en-US" sz="3000" dirty="0" smtClean="0">
                <a:solidFill>
                  <a:prstClr val="black"/>
                </a:solidFill>
                <a:latin typeface="+mj-lt"/>
              </a:rPr>
              <a:t>Citations can also help guide the provider to make necessary corrections</a:t>
            </a:r>
          </a:p>
        </p:txBody>
      </p:sp>
    </p:spTree>
    <p:extLst>
      <p:ext uri="{BB962C8B-B14F-4D97-AF65-F5344CB8AC3E}">
        <p14:creationId xmlns:p14="http://schemas.microsoft.com/office/powerpoint/2010/main" val="240287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Surveyor Notes-Citations </a:t>
            </a:r>
            <a:r>
              <a:rPr lang="en-US" dirty="0" smtClean="0"/>
              <a:t>Seen on EP</a:t>
            </a:r>
            <a:endParaRPr lang="en-US" dirty="0"/>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9</a:t>
            </a:fld>
            <a:endParaRPr lang="en-US" dirty="0">
              <a:solidFill>
                <a:srgbClr val="FFFFFF">
                  <a:lumMod val="50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3760267"/>
              </p:ext>
            </p:extLst>
          </p:nvPr>
        </p:nvGraphicFramePr>
        <p:xfrm>
          <a:off x="646385" y="1245476"/>
          <a:ext cx="11213075" cy="5528412"/>
        </p:xfrm>
        <a:graphic>
          <a:graphicData uri="http://schemas.openxmlformats.org/drawingml/2006/table">
            <a:tbl>
              <a:tblPr>
                <a:tableStyleId>{BC89EF96-8CEA-46FF-86C4-4CE0E7609802}</a:tableStyleId>
              </a:tblPr>
              <a:tblGrid>
                <a:gridCol w="1949230">
                  <a:extLst>
                    <a:ext uri="{9D8B030D-6E8A-4147-A177-3AD203B41FA5}">
                      <a16:colId xmlns="" xmlns:a16="http://schemas.microsoft.com/office/drawing/2014/main" val="20000"/>
                    </a:ext>
                  </a:extLst>
                </a:gridCol>
                <a:gridCol w="9263845">
                  <a:extLst>
                    <a:ext uri="{9D8B030D-6E8A-4147-A177-3AD203B41FA5}">
                      <a16:colId xmlns="" xmlns:a16="http://schemas.microsoft.com/office/drawing/2014/main" val="20001"/>
                    </a:ext>
                  </a:extLst>
                </a:gridCol>
              </a:tblGrid>
              <a:tr h="1334019">
                <a:tc>
                  <a:txBody>
                    <a:bodyPr/>
                    <a:lstStyle/>
                    <a:p>
                      <a:r>
                        <a:rPr lang="en-US" sz="1800" b="1" dirty="0">
                          <a:latin typeface="+mn-lt"/>
                          <a:cs typeface="Arial" panose="020B0604020202020204" pitchFamily="34" charset="0"/>
                        </a:rPr>
                        <a:t>EP</a:t>
                      </a:r>
                      <a:r>
                        <a:rPr lang="en-US" sz="1800" b="1" baseline="0" dirty="0">
                          <a:latin typeface="+mn-lt"/>
                          <a:cs typeface="Arial" panose="020B0604020202020204" pitchFamily="34" charset="0"/>
                        </a:rPr>
                        <a:t> Testing Requirements</a:t>
                      </a:r>
                      <a:endParaRPr lang="en-US" sz="1800" b="1" dirty="0">
                        <a:latin typeface="+mn-lt"/>
                        <a:cs typeface="Arial" panose="020B0604020202020204" pitchFamily="34" charset="0"/>
                      </a:endParaRPr>
                    </a:p>
                  </a:txBody>
                  <a:tcPr>
                    <a:solidFill>
                      <a:schemeClr val="bg1">
                        <a:lumMod val="95000"/>
                      </a:schemeClr>
                    </a:solidFill>
                  </a:tcPr>
                </a:tc>
                <a:tc>
                  <a:txBody>
                    <a:bodyPr/>
                    <a:lstStyle/>
                    <a:p>
                      <a:pPr marL="166688" indent="-166688">
                        <a:buFont typeface="Arial" panose="020B0604020202020204" pitchFamily="34" charset="0"/>
                        <a:buChar char="•"/>
                      </a:pPr>
                      <a:r>
                        <a:rPr lang="en-US" sz="1800" dirty="0">
                          <a:latin typeface="+mn-lt"/>
                          <a:cs typeface="Arial" panose="020B0604020202020204" pitchFamily="34" charset="0"/>
                        </a:rPr>
                        <a:t>“Failed to conduct exercises to test the emergency plan at least annually, including unannounced staff drills using the emergency procedure”</a:t>
                      </a:r>
                    </a:p>
                    <a:p>
                      <a:pPr marL="166688" indent="-166688">
                        <a:buFont typeface="Arial" panose="020B0604020202020204" pitchFamily="34" charset="0"/>
                        <a:buChar char="•"/>
                      </a:pPr>
                      <a:r>
                        <a:rPr lang="en-US" sz="1800" dirty="0">
                          <a:latin typeface="+mn-lt"/>
                          <a:cs typeface="Arial" panose="020B0604020202020204" pitchFamily="34" charset="0"/>
                        </a:rPr>
                        <a:t>“Failed to provide documentation of participation in a community-based and tabletop drill”</a:t>
                      </a:r>
                    </a:p>
                  </a:txBody>
                  <a:tcPr>
                    <a:solidFill>
                      <a:schemeClr val="bg1">
                        <a:lumMod val="95000"/>
                      </a:schemeClr>
                    </a:solidFill>
                  </a:tcPr>
                </a:tc>
                <a:extLst>
                  <a:ext uri="{0D108BD9-81ED-4DB2-BD59-A6C34878D82A}">
                    <a16:rowId xmlns="" xmlns:a16="http://schemas.microsoft.com/office/drawing/2014/main" val="10000"/>
                  </a:ext>
                </a:extLst>
              </a:tr>
              <a:tr h="646027">
                <a:tc>
                  <a:txBody>
                    <a:bodyPr/>
                    <a:lstStyle/>
                    <a:p>
                      <a:r>
                        <a:rPr lang="en-US" sz="1800" b="1" dirty="0">
                          <a:latin typeface="+mn-lt"/>
                          <a:cs typeface="Arial" panose="020B0604020202020204" pitchFamily="34" charset="0"/>
                        </a:rPr>
                        <a:t>EP Training</a:t>
                      </a:r>
                      <a:r>
                        <a:rPr lang="en-US" sz="1800" b="1" baseline="0" dirty="0">
                          <a:latin typeface="+mn-lt"/>
                          <a:cs typeface="Arial" panose="020B0604020202020204" pitchFamily="34" charset="0"/>
                        </a:rPr>
                        <a:t> and Testing </a:t>
                      </a:r>
                      <a:endParaRPr lang="en-US" sz="1800" b="1" dirty="0">
                        <a:latin typeface="+mn-lt"/>
                        <a:cs typeface="Arial" panose="020B0604020202020204"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r>
                        <a:rPr lang="en-US" sz="1800" dirty="0">
                          <a:latin typeface="+mn-lt"/>
                          <a:cs typeface="Arial" panose="020B0604020202020204" pitchFamily="34" charset="0"/>
                        </a:rPr>
                        <a:t>“Failed to ensure EP training and testing for all staff was documented, reviewed and updated on an annual basis”</a:t>
                      </a:r>
                    </a:p>
                  </a:txBody>
                  <a:tcPr>
                    <a:solidFill>
                      <a:schemeClr val="bg1">
                        <a:lumMod val="95000"/>
                      </a:schemeClr>
                    </a:solidFill>
                  </a:tcPr>
                </a:tc>
                <a:extLst>
                  <a:ext uri="{0D108BD9-81ED-4DB2-BD59-A6C34878D82A}">
                    <a16:rowId xmlns="" xmlns:a16="http://schemas.microsoft.com/office/drawing/2014/main" val="10001"/>
                  </a:ext>
                </a:extLst>
              </a:tr>
              <a:tr h="908477">
                <a:tc>
                  <a:txBody>
                    <a:bodyPr/>
                    <a:lstStyle/>
                    <a:p>
                      <a:r>
                        <a:rPr lang="en-US" sz="1800" b="1" dirty="0">
                          <a:latin typeface="+mn-lt"/>
                          <a:cs typeface="Arial" panose="020B0604020202020204" pitchFamily="34" charset="0"/>
                        </a:rPr>
                        <a:t>Develop and Maintain EP Program</a:t>
                      </a:r>
                    </a:p>
                  </a:txBody>
                  <a:tcPr>
                    <a:solidFill>
                      <a:schemeClr val="bg1">
                        <a:lumMod val="95000"/>
                      </a:schemeClr>
                    </a:solidFill>
                  </a:tcPr>
                </a:tc>
                <a:tc>
                  <a:txBody>
                    <a:bodyPr/>
                    <a:lstStyle/>
                    <a:p>
                      <a:pPr marL="171450" indent="-171450">
                        <a:buFont typeface="Arial" panose="020B0604020202020204" pitchFamily="34" charset="0"/>
                        <a:buChar char="•"/>
                      </a:pPr>
                      <a:r>
                        <a:rPr lang="en-US" sz="1800" dirty="0">
                          <a:latin typeface="+mn-lt"/>
                          <a:cs typeface="Arial" panose="020B0604020202020204" pitchFamily="34" charset="0"/>
                        </a:rPr>
                        <a:t>“Failed to develop and maintain an EP plan that was reviewed and updated at least annually”</a:t>
                      </a:r>
                    </a:p>
                    <a:p>
                      <a:pPr marL="171450" indent="-171450">
                        <a:buFont typeface="Arial" panose="020B0604020202020204" pitchFamily="34" charset="0"/>
                        <a:buChar char="•"/>
                      </a:pPr>
                      <a:r>
                        <a:rPr lang="en-US" sz="1800" dirty="0">
                          <a:latin typeface="+mn-lt"/>
                          <a:cs typeface="Arial" panose="020B0604020202020204" pitchFamily="34" charset="0"/>
                        </a:rPr>
                        <a:t>“Failed to provide the annual review and update of their EP Program”</a:t>
                      </a:r>
                    </a:p>
                  </a:txBody>
                  <a:tcPr>
                    <a:solidFill>
                      <a:schemeClr val="bg1">
                        <a:lumMod val="95000"/>
                      </a:schemeClr>
                    </a:solidFill>
                  </a:tcPr>
                </a:tc>
                <a:extLst>
                  <a:ext uri="{0D108BD9-81ED-4DB2-BD59-A6C34878D82A}">
                    <a16:rowId xmlns="" xmlns:a16="http://schemas.microsoft.com/office/drawing/2014/main" val="10002"/>
                  </a:ext>
                </a:extLst>
              </a:tr>
              <a:tr h="1395420">
                <a:tc>
                  <a:txBody>
                    <a:bodyPr/>
                    <a:lstStyle/>
                    <a:p>
                      <a:r>
                        <a:rPr lang="en-US" sz="1800" b="1" dirty="0">
                          <a:latin typeface="+mn-lt"/>
                          <a:cs typeface="Arial" panose="020B0604020202020204" pitchFamily="34" charset="0"/>
                        </a:rPr>
                        <a:t>Development of EP Policies and Procedures</a:t>
                      </a:r>
                    </a:p>
                  </a:txBody>
                  <a:tcPr>
                    <a:solidFill>
                      <a:schemeClr val="bg1">
                        <a:lumMod val="95000"/>
                      </a:schemeClr>
                    </a:solidFill>
                  </a:tcPr>
                </a:tc>
                <a:tc>
                  <a:txBody>
                    <a:bodyPr/>
                    <a:lstStyle/>
                    <a:p>
                      <a:pPr marL="171450" indent="-171450">
                        <a:buFont typeface="Arial" panose="020B0604020202020204" pitchFamily="34" charset="0"/>
                        <a:buChar char="•"/>
                      </a:pPr>
                      <a:r>
                        <a:rPr lang="en-US" sz="1800" dirty="0">
                          <a:latin typeface="+mn-lt"/>
                          <a:cs typeface="Arial" panose="020B0604020202020204" pitchFamily="34" charset="0"/>
                        </a:rPr>
                        <a:t>“Failure to develop and implement policies and procedures that aligns with the hazards identified within the facility's risk assessment”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cs typeface="Arial" panose="020B0604020202020204" pitchFamily="34" charset="0"/>
                        </a:rPr>
                        <a:t>“Provided incomplete EP policies and procedures. This was evidenced by incomplete policies and procedures for disaster emergencies relating to sewage and waste disposal and the use of volunteers during a disaster scenario”</a:t>
                      </a:r>
                    </a:p>
                  </a:txBody>
                  <a:tcPr>
                    <a:solidFill>
                      <a:schemeClr val="bg1">
                        <a:lumMod val="95000"/>
                      </a:schemeClr>
                    </a:solidFill>
                  </a:tcPr>
                </a:tc>
                <a:extLst>
                  <a:ext uri="{0D108BD9-81ED-4DB2-BD59-A6C34878D82A}">
                    <a16:rowId xmlns="" xmlns:a16="http://schemas.microsoft.com/office/drawing/2014/main" val="10003"/>
                  </a:ext>
                </a:extLst>
              </a:tr>
              <a:tr h="1170926">
                <a:tc>
                  <a:txBody>
                    <a:bodyPr/>
                    <a:lstStyle/>
                    <a:p>
                      <a:r>
                        <a:rPr lang="en-US" sz="1800" b="1" dirty="0">
                          <a:latin typeface="+mn-lt"/>
                          <a:cs typeface="Arial" panose="020B0604020202020204" pitchFamily="34" charset="0"/>
                        </a:rPr>
                        <a:t>Development of Communication Plan </a:t>
                      </a:r>
                    </a:p>
                  </a:txBody>
                  <a:tcPr>
                    <a:solidFill>
                      <a:schemeClr val="bg1">
                        <a:lumMod val="95000"/>
                      </a:schemeClr>
                    </a:solidFill>
                  </a:tcPr>
                </a:tc>
                <a:tc>
                  <a:txBody>
                    <a:bodyPr/>
                    <a:lstStyle/>
                    <a:p>
                      <a:pPr marL="166688" indent="-166688">
                        <a:buFont typeface="Arial" panose="020B0604020202020204" pitchFamily="34" charset="0"/>
                        <a:buChar char="•"/>
                      </a:pPr>
                      <a:r>
                        <a:rPr lang="en-US" sz="1800" dirty="0">
                          <a:latin typeface="+mn-lt"/>
                          <a:cs typeface="Arial" panose="020B0604020202020204" pitchFamily="34" charset="0"/>
                        </a:rPr>
                        <a:t>“Failed</a:t>
                      </a:r>
                      <a:r>
                        <a:rPr lang="en-US" sz="1800" baseline="0" dirty="0">
                          <a:latin typeface="+mn-lt"/>
                          <a:cs typeface="Arial" panose="020B0604020202020204" pitchFamily="34" charset="0"/>
                        </a:rPr>
                        <a:t> </a:t>
                      </a:r>
                      <a:r>
                        <a:rPr lang="en-US" sz="1800" dirty="0">
                          <a:latin typeface="+mn-lt"/>
                          <a:cs typeface="Arial" panose="020B0604020202020204" pitchFamily="34" charset="0"/>
                        </a:rPr>
                        <a:t>to develop a written emergency communications plan that contains how the facility coordinates resident care within the facility; with other healthcare providers; with state and local public health departments; and emergency management systems”</a:t>
                      </a:r>
                    </a:p>
                  </a:txBody>
                  <a:tcPr>
                    <a:solidFill>
                      <a:schemeClr val="bg1">
                        <a:lumMod val="9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76869915"/>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2500</Words>
  <Application>Microsoft Office PowerPoint</Application>
  <PresentationFormat>Widescreen</PresentationFormat>
  <Paragraphs>401</Paragraphs>
  <Slides>37</Slides>
  <Notes>22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微软雅黑</vt:lpstr>
      <vt:lpstr>宋体</vt:lpstr>
      <vt:lpstr>Arial</vt:lpstr>
      <vt:lpstr>Calibri</vt:lpstr>
      <vt:lpstr>Constantia</vt:lpstr>
      <vt:lpstr>Courier New</vt:lpstr>
      <vt:lpstr>Helvetica LT Std</vt:lpstr>
      <vt:lpstr>Minion Pro</vt:lpstr>
      <vt:lpstr>Tahoma</vt:lpstr>
      <vt:lpstr>Times New Roman</vt:lpstr>
      <vt:lpstr>Wingdings</vt:lpstr>
      <vt:lpstr>CMS_template</vt:lpstr>
      <vt:lpstr>2_CMS_template</vt:lpstr>
      <vt:lpstr>3_CMS_template</vt:lpstr>
      <vt:lpstr>Emergency Preparedness Regulations Update &amp; State Agency Perspectives</vt:lpstr>
      <vt:lpstr>Disclaimer</vt:lpstr>
      <vt:lpstr>Disclaimer</vt:lpstr>
      <vt:lpstr>Learning Objectives</vt:lpstr>
      <vt:lpstr>Four Provisions for All Provider Types</vt:lpstr>
      <vt:lpstr>What are we seeing?</vt:lpstr>
      <vt:lpstr>E001 v E004</vt:lpstr>
      <vt:lpstr>Surveyor Notes-Citations on the 2567s</vt:lpstr>
      <vt:lpstr>Surveyor Notes-Citations Seen on EP</vt:lpstr>
      <vt:lpstr>PowerPoint Presentation</vt:lpstr>
      <vt:lpstr>PowerPoint Presentation</vt:lpstr>
      <vt:lpstr>CMS Analysis of EP Rule Citations</vt:lpstr>
      <vt:lpstr>CMS Analysis of EP Rule Citations</vt:lpstr>
      <vt:lpstr>Number of EP Citations by HHS Region</vt:lpstr>
      <vt:lpstr>Top 5 Citations by Providers</vt:lpstr>
      <vt:lpstr>Number of EP Citations by Provider Type</vt:lpstr>
      <vt:lpstr>Do Not Go Outside of the Scope of Survey Procedures</vt:lpstr>
      <vt:lpstr>State Perspective</vt:lpstr>
      <vt:lpstr>Florida Emergency Preparedness and Response</vt:lpstr>
      <vt:lpstr>Partnerships </vt:lpstr>
      <vt:lpstr>Health Care Facility Licensure</vt:lpstr>
      <vt:lpstr>Regulated Health Care Facilities and Providers</vt:lpstr>
      <vt:lpstr>Health Care Facility Emergency Preparedness</vt:lpstr>
      <vt:lpstr>Florida Comprehensive Emergency Management Plans</vt:lpstr>
      <vt:lpstr>Florida Comprehensive Emergency Management Plans-cont.</vt:lpstr>
      <vt:lpstr>Plan Review and Approval</vt:lpstr>
      <vt:lpstr>State Agency Role and Responsibilities During an Emergency</vt:lpstr>
      <vt:lpstr>Florida’s Online Reporting System</vt:lpstr>
      <vt:lpstr>2017 Season Challenges</vt:lpstr>
      <vt:lpstr>Irma Experience Power Restoration </vt:lpstr>
      <vt:lpstr>Hurricane Irma Health Care Facility Reported Impact</vt:lpstr>
      <vt:lpstr>Emergency Power Rules: Time Line (NH and ALF)</vt:lpstr>
      <vt:lpstr>Emergency Power Plan Requirements </vt:lpstr>
      <vt:lpstr>Emergency Power Fuel: NH</vt:lpstr>
      <vt:lpstr>Emergency Power Fuel: ALF</vt:lpstr>
      <vt:lpstr>Questions and Comments</vt:lpstr>
      <vt:lpstr>Thank you </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Update</dc:title>
  <dc:creator>Leslie Boyd</dc:creator>
  <cp:lastModifiedBy>Caecilia Blondiaux</cp:lastModifiedBy>
  <cp:revision>80</cp:revision>
  <cp:lastPrinted>2017-08-11T12:13:46Z</cp:lastPrinted>
  <dcterms:created xsi:type="dcterms:W3CDTF">2017-07-11T13:25:25Z</dcterms:created>
  <dcterms:modified xsi:type="dcterms:W3CDTF">2018-09-11T17:44:03Z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1184226835</vt:i4>
  </property>
  <property fmtid="{D5CDD505-2E9C-101B-9397-08002B2CF9AE}" pid="4" name="_EmailSubject">
    <vt:lpwstr>CMS Slides and Materials- Complete: AHFSA</vt:lpwstr>
  </property>
  <property fmtid="{D5CDD505-2E9C-101B-9397-08002B2CF9AE}" pid="5" name="_AuthorEmail">
    <vt:lpwstr>Caecilia.Blondiaux@cms.hhs.gov</vt:lpwstr>
  </property>
  <property fmtid="{D5CDD505-2E9C-101B-9397-08002B2CF9AE}" pid="6" name="_AuthorEmailDisplayName">
    <vt:lpwstr>Blondiaux, Caecilia J. (CMS/CCSQ)</vt:lpwstr>
  </property>
</Properties>
</file>