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5"/>
    <p:sldMasterId id="2147483932" r:id="rId6"/>
  </p:sldMasterIdLst>
  <p:notesMasterIdLst>
    <p:notesMasterId r:id="rId24"/>
  </p:notesMasterIdLst>
  <p:handoutMasterIdLst>
    <p:handoutMasterId r:id="rId25"/>
  </p:handoutMasterIdLst>
  <p:sldIdLst>
    <p:sldId id="347" r:id="rId7"/>
    <p:sldId id="348" r:id="rId8"/>
    <p:sldId id="349" r:id="rId9"/>
    <p:sldId id="350" r:id="rId10"/>
    <p:sldId id="352" r:id="rId11"/>
    <p:sldId id="365" r:id="rId12"/>
    <p:sldId id="353" r:id="rId13"/>
    <p:sldId id="364" r:id="rId14"/>
    <p:sldId id="362" r:id="rId15"/>
    <p:sldId id="357" r:id="rId16"/>
    <p:sldId id="358" r:id="rId17"/>
    <p:sldId id="355" r:id="rId18"/>
    <p:sldId id="356" r:id="rId19"/>
    <p:sldId id="363" r:id="rId20"/>
    <p:sldId id="359" r:id="rId21"/>
    <p:sldId id="366" r:id="rId22"/>
    <p:sldId id="367"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B" initials="EB" lastIdx="4" clrIdx="0"/>
  <p:cmAuthor id="1" name="robert fletcher" initials="rf"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7BC0"/>
    <a:srgbClr val="5A8B25"/>
    <a:srgbClr val="82C836"/>
    <a:srgbClr val="7CBF33"/>
    <a:srgbClr val="E7E7E9"/>
    <a:srgbClr val="DDDDDD"/>
    <a:srgbClr val="FE5450"/>
    <a:srgbClr val="525759"/>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7" autoAdjust="0"/>
    <p:restoredTop sz="94201" autoAdjust="0"/>
  </p:normalViewPr>
  <p:slideViewPr>
    <p:cSldViewPr>
      <p:cViewPr varScale="1">
        <p:scale>
          <a:sx n="114" d="100"/>
          <a:sy n="114" d="100"/>
        </p:scale>
        <p:origin x="1278"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1015"/>
    </p:cViewPr>
  </p:sorterViewPr>
  <p:notesViewPr>
    <p:cSldViewPr>
      <p:cViewPr>
        <p:scale>
          <a:sx n="100" d="100"/>
          <a:sy n="100" d="100"/>
        </p:scale>
        <p:origin x="-17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5"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algn="r" defTabSz="912627">
              <a:defRPr sz="1200">
                <a:latin typeface="Arial" charset="0"/>
              </a:defRPr>
            </a:lvl1pPr>
          </a:lstStyle>
          <a:p>
            <a:pPr>
              <a:defRPr/>
            </a:pPr>
            <a:endParaRPr lang="en-US" altLang="en-US" dirty="0"/>
          </a:p>
        </p:txBody>
      </p:sp>
      <p:sp>
        <p:nvSpPr>
          <p:cNvPr id="79876"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7"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algn="r" defTabSz="912627">
              <a:defRPr sz="1200">
                <a:latin typeface="Arial" charset="0"/>
              </a:defRPr>
            </a:lvl1pPr>
          </a:lstStyle>
          <a:p>
            <a:pPr>
              <a:defRPr/>
            </a:pPr>
            <a:fld id="{9192FBA9-89B2-4E4F-930E-BE8E47D1CDEF}" type="slidenum">
              <a:rPr lang="en-US" altLang="en-US"/>
              <a:pPr>
                <a:defRPr/>
              </a:pPr>
              <a:t>‹#›</a:t>
            </a:fld>
            <a:endParaRPr lang="en-US" altLang="en-US" dirty="0"/>
          </a:p>
        </p:txBody>
      </p:sp>
    </p:spTree>
    <p:extLst>
      <p:ext uri="{BB962C8B-B14F-4D97-AF65-F5344CB8AC3E}">
        <p14:creationId xmlns:p14="http://schemas.microsoft.com/office/powerpoint/2010/main" val="18430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5"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1806">
              <a:defRPr sz="1200">
                <a:latin typeface="Arial" charset="0"/>
              </a:defRPr>
            </a:lvl1pPr>
          </a:lstStyle>
          <a:p>
            <a:pPr>
              <a:defRPr/>
            </a:pPr>
            <a:endParaRPr lang="en-US"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9"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1806">
              <a:defRPr sz="1200">
                <a:latin typeface="Arial" charset="0"/>
              </a:defRPr>
            </a:lvl1pPr>
          </a:lstStyle>
          <a:p>
            <a:pPr>
              <a:defRPr/>
            </a:pPr>
            <a:fld id="{F14B3C9D-5FBD-4D95-B951-3308F0424B3B}" type="slidenum">
              <a:rPr lang="en-US" altLang="en-US"/>
              <a:pPr>
                <a:defRPr/>
              </a:pPr>
              <a:t>‹#›</a:t>
            </a:fld>
            <a:endParaRPr lang="en-US" altLang="en-US" dirty="0"/>
          </a:p>
        </p:txBody>
      </p:sp>
    </p:spTree>
    <p:extLst>
      <p:ext uri="{BB962C8B-B14F-4D97-AF65-F5344CB8AC3E}">
        <p14:creationId xmlns:p14="http://schemas.microsoft.com/office/powerpoint/2010/main" val="882391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806" rtl="0" eaLnBrk="1" fontAlgn="base" latinLnBrk="0" hangingPunct="1">
              <a:lnSpc>
                <a:spcPct val="100000"/>
              </a:lnSpc>
              <a:spcBef>
                <a:spcPct val="0"/>
              </a:spcBef>
              <a:spcAft>
                <a:spcPct val="0"/>
              </a:spcAft>
              <a:buClrTx/>
              <a:buSzTx/>
              <a:buFontTx/>
              <a:buNone/>
              <a:tabLst/>
              <a:defRPr/>
            </a:pPr>
            <a:fld id="{F14B3C9D-5FBD-4D95-B951-3308F0424B3B}"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06"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60205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219200" y="3886200"/>
            <a:ext cx="6858000" cy="990600"/>
          </a:xfrm>
        </p:spPr>
        <p:txBody>
          <a:bodyPr anchor="t" anchorCtr="0"/>
          <a:lstStyle>
            <a:lvl1pPr algn="r">
              <a:defRPr sz="3600">
                <a:solidFill>
                  <a:srgbClr val="000099"/>
                </a:solidFill>
                <a:latin typeface="Arial" panose="020B0604020202020204" pitchFamily="34" charset="0"/>
                <a:cs typeface="Arial" panose="020B0604020202020204" pitchFamily="34" charset="0"/>
              </a:defRPr>
            </a:lvl1pPr>
          </a:lstStyle>
          <a:p>
            <a:r>
              <a:rPr kumimoji="0" lang="en-US" dirty="0"/>
              <a:t>to edit Master title style</a:t>
            </a:r>
          </a:p>
        </p:txBody>
      </p:sp>
      <p:sp>
        <p:nvSpPr>
          <p:cNvPr id="9" name="Subtitle 2"/>
          <p:cNvSpPr>
            <a:spLocks noGrp="1"/>
          </p:cNvSpPr>
          <p:nvPr>
            <p:ph type="subTitle" idx="1"/>
          </p:nvPr>
        </p:nvSpPr>
        <p:spPr>
          <a:xfrm>
            <a:off x="1219200" y="5124450"/>
            <a:ext cx="6858000" cy="533400"/>
          </a:xfrm>
        </p:spPr>
        <p:txBody>
          <a:bodyPr/>
          <a:lstStyle>
            <a:lvl1pPr marL="0" indent="0" algn="r">
              <a:buNone/>
              <a:defRPr sz="2400">
                <a:solidFill>
                  <a:srgbClr val="000099"/>
                </a:solidFill>
                <a:latin typeface="Arial" panose="020B0604020202020204" pitchFamily="34" charset="0"/>
                <a:ea typeface="+mj-ea"/>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7" name="Footer Placeholder 3"/>
          <p:cNvSpPr>
            <a:spLocks noGrp="1"/>
          </p:cNvSpPr>
          <p:nvPr>
            <p:ph type="ftr" sz="quarter" idx="11"/>
          </p:nvPr>
        </p:nvSpPr>
        <p:spPr>
          <a:xfrm>
            <a:off x="904875" y="6355080"/>
            <a:ext cx="7324725" cy="365760"/>
          </a:xfrm>
          <a:prstGeom prst="rect">
            <a:avLst/>
          </a:prstGeom>
        </p:spPr>
        <p:txBody>
          <a:bodyPr/>
          <a:lstStyle>
            <a:lvl1pPr>
              <a:defRPr sz="1200">
                <a:latin typeface="Arial" panose="020B0604020202020204" pitchFamily="34" charset="0"/>
                <a:cs typeface="Arial" panose="020B0604020202020204" pitchFamily="34" charset="0"/>
              </a:defRPr>
            </a:lvl1pPr>
          </a:lstStyle>
          <a:p>
            <a:pPr fontAlgn="auto">
              <a:spcBef>
                <a:spcPts val="0"/>
              </a:spcBef>
              <a:spcAft>
                <a:spcPts val="0"/>
              </a:spcAft>
            </a:pPr>
            <a:r>
              <a:rPr lang="en-US" dirty="0">
                <a:solidFill>
                  <a:prstClr val="black"/>
                </a:solidFill>
              </a:rPr>
              <a:t>	</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3765" y="900679"/>
            <a:ext cx="6696470" cy="1685547"/>
          </a:xfrm>
          <a:prstGeom prst="rect">
            <a:avLst/>
          </a:prstGeom>
        </p:spPr>
      </p:pic>
    </p:spTree>
    <p:extLst>
      <p:ext uri="{BB962C8B-B14F-4D97-AF65-F5344CB8AC3E}">
        <p14:creationId xmlns:p14="http://schemas.microsoft.com/office/powerpoint/2010/main" val="382759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120" y="152400"/>
            <a:ext cx="642241" cy="685800"/>
          </a:xfrm>
          <a:prstGeom prst="rect">
            <a:avLst/>
          </a:prstGeom>
        </p:spPr>
      </p:pic>
      <p:sp>
        <p:nvSpPr>
          <p:cNvPr id="9" name="Straight Connector 8"/>
          <p:cNvSpPr>
            <a:spLocks noChangeShapeType="1"/>
          </p:cNvSpPr>
          <p:nvPr userDrawn="1"/>
        </p:nvSpPr>
        <p:spPr bwMode="auto">
          <a:xfrm>
            <a:off x="457200" y="990600"/>
            <a:ext cx="8229600" cy="0"/>
          </a:xfrm>
          <a:prstGeom prst="line">
            <a:avLst/>
          </a:prstGeom>
          <a:noFill/>
          <a:ln w="15875" cap="flat" cmpd="dbl" algn="ctr">
            <a:solidFill>
              <a:schemeClr val="accent2"/>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 name="Title 1"/>
          <p:cNvSpPr>
            <a:spLocks noGrp="1"/>
          </p:cNvSpPr>
          <p:nvPr>
            <p:ph type="title"/>
          </p:nvPr>
        </p:nvSpPr>
        <p:spPr>
          <a:xfrm>
            <a:off x="0" y="152400"/>
            <a:ext cx="9144000" cy="685800"/>
          </a:xfrm>
          <a:noFill/>
        </p:spPr>
        <p:txBody>
          <a:bodyPr>
            <a:normAutofit/>
          </a:bodyPr>
          <a:lstStyle>
            <a:lvl1pPr algn="ctr">
              <a:spcAft>
                <a:spcPts val="600"/>
              </a:spcAft>
              <a:defRPr sz="3200" b="1" baseline="0">
                <a:solidFill>
                  <a:srgbClr val="002A7E"/>
                </a:solidFill>
                <a:latin typeface="Century Gothic" panose="020B0502020202020204" pitchFamily="34" charset="0"/>
              </a:defRPr>
            </a:lvl1pPr>
          </a:lstStyle>
          <a:p>
            <a:r>
              <a:rPr kumimoji="0" lang="en-US" dirty="0"/>
              <a:t>Click to edit Master title style</a:t>
            </a:r>
          </a:p>
        </p:txBody>
      </p:sp>
      <p:sp>
        <p:nvSpPr>
          <p:cNvPr id="8" name="Content Placeholder 2"/>
          <p:cNvSpPr>
            <a:spLocks noGrp="1"/>
          </p:cNvSpPr>
          <p:nvPr>
            <p:ph sz="quarter" idx="1"/>
          </p:nvPr>
        </p:nvSpPr>
        <p:spPr>
          <a:xfrm>
            <a:off x="457200" y="1219200"/>
            <a:ext cx="8229600" cy="4937760"/>
          </a:xfrm>
        </p:spPr>
        <p:txBody>
          <a:bodyPr/>
          <a:lstStyle>
            <a:lvl1pPr>
              <a:defRPr sz="2800" b="0" baseline="0">
                <a:solidFill>
                  <a:srgbClr val="002060"/>
                </a:solidFill>
                <a:latin typeface="Arial" panose="020B0604020202020204" pitchFamily="34" charset="0"/>
              </a:defRPr>
            </a:lvl1pPr>
            <a:lvl2pPr>
              <a:defRPr sz="2600" b="0" baseline="0">
                <a:solidFill>
                  <a:srgbClr val="002060"/>
                </a:solidFill>
                <a:latin typeface="Arial" panose="020B0604020202020204" pitchFamily="34" charset="0"/>
              </a:defRPr>
            </a:lvl2pPr>
            <a:lvl3pPr>
              <a:defRPr sz="2400" b="0">
                <a:solidFill>
                  <a:srgbClr val="002060"/>
                </a:solidFill>
                <a:latin typeface="Arial" panose="020B0604020202020204" pitchFamily="34" charset="0"/>
              </a:defRPr>
            </a:lvl3pPr>
            <a:lvl4pPr>
              <a:defRPr sz="2000" b="0">
                <a:solidFill>
                  <a:srgbClr val="002060"/>
                </a:solidFill>
                <a:latin typeface="Arial" panose="020B0604020202020204" pitchFamily="34" charset="0"/>
              </a:defRPr>
            </a:lvl4pPr>
            <a:lvl5pPr>
              <a:defRPr sz="1800" b="0">
                <a:solidFill>
                  <a:srgbClr val="002060"/>
                </a:solidFill>
                <a:latin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3"/>
          <p:cNvSpPr>
            <a:spLocks noGrp="1"/>
          </p:cNvSpPr>
          <p:nvPr>
            <p:ph type="sldNum" sz="quarter" idx="12"/>
          </p:nvPr>
        </p:nvSpPr>
        <p:spPr>
          <a:xfrm>
            <a:off x="4343400" y="6332220"/>
            <a:ext cx="457200" cy="365760"/>
          </a:xfrm>
        </p:spPr>
        <p:txBody>
          <a:bodyPr/>
          <a:lstStyle>
            <a:lvl1pPr algn="ctr">
              <a:defRPr sz="1400">
                <a:solidFill>
                  <a:srgbClr val="002060"/>
                </a:solidFill>
              </a:defRPr>
            </a:lvl1pPr>
          </a:lstStyle>
          <a:p>
            <a:fld id="{6422D543-5F4B-49B1-804D-4C6B7EE4FD96}" type="slidenum">
              <a:rPr lang="en-US" smtClean="0"/>
              <a:pPr/>
              <a:t>‹#›</a:t>
            </a:fld>
            <a:endParaRPr lang="en-US" dirty="0"/>
          </a:p>
        </p:txBody>
      </p:sp>
    </p:spTree>
    <p:extLst>
      <p:ext uri="{BB962C8B-B14F-4D97-AF65-F5344CB8AC3E}">
        <p14:creationId xmlns:p14="http://schemas.microsoft.com/office/powerpoint/2010/main" val="227375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hasCustomPrompt="1"/>
          </p:nvPr>
        </p:nvSpPr>
        <p:spPr>
          <a:xfrm>
            <a:off x="1219200" y="3886200"/>
            <a:ext cx="6858000" cy="990600"/>
          </a:xfrm>
        </p:spPr>
        <p:txBody>
          <a:bodyPr anchor="t" anchorCtr="0"/>
          <a:lstStyle>
            <a:lvl1pPr algn="r">
              <a:defRPr sz="3600">
                <a:solidFill>
                  <a:srgbClr val="000099"/>
                </a:solidFill>
                <a:latin typeface="Arial" panose="020B0604020202020204" pitchFamily="34" charset="0"/>
                <a:cs typeface="Arial" panose="020B0604020202020204" pitchFamily="34" charset="0"/>
              </a:defRPr>
            </a:lvl1pPr>
          </a:lstStyle>
          <a:p>
            <a:r>
              <a:rPr kumimoji="0" lang="en-US" dirty="0"/>
              <a:t>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400">
                <a:solidFill>
                  <a:srgbClr val="000099"/>
                </a:solidFill>
                <a:latin typeface="Arial" panose="020B0604020202020204" pitchFamily="34" charset="0"/>
                <a:ea typeface="+mj-ea"/>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7" name="Footer Placeholder 16"/>
          <p:cNvSpPr>
            <a:spLocks noGrp="1"/>
          </p:cNvSpPr>
          <p:nvPr>
            <p:ph type="ftr" sz="quarter" idx="11"/>
          </p:nvPr>
        </p:nvSpPr>
        <p:spPr>
          <a:xfrm>
            <a:off x="904875" y="6355080"/>
            <a:ext cx="7324725" cy="365760"/>
          </a:xfrm>
          <a:prstGeom prst="rect">
            <a:avLst/>
          </a:prstGeom>
        </p:spPr>
        <p:txBody>
          <a:bodyPr/>
          <a:lstStyle>
            <a:lvl1pPr>
              <a:defRPr sz="12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21" name="Rectangle 20"/>
          <p:cNvSpPr/>
          <p:nvPr/>
        </p:nvSpPr>
        <p:spPr>
          <a:xfrm>
            <a:off x="904875" y="3648075"/>
            <a:ext cx="7315200" cy="1280160"/>
          </a:xfrm>
          <a:prstGeom prst="rect">
            <a:avLst/>
          </a:prstGeom>
          <a:noFill/>
          <a:ln w="6350" cap="rnd" cmpd="sng" algn="ctr">
            <a:solidFill>
              <a:srgbClr val="00539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33" name="Rectangle 32"/>
          <p:cNvSpPr/>
          <p:nvPr/>
        </p:nvSpPr>
        <p:spPr>
          <a:xfrm>
            <a:off x="914400" y="5048250"/>
            <a:ext cx="7315200" cy="685800"/>
          </a:xfrm>
          <a:prstGeom prst="rect">
            <a:avLst/>
          </a:prstGeom>
          <a:noFill/>
          <a:ln w="6350" cap="rnd" cmpd="sng" algn="ctr">
            <a:solidFill>
              <a:srgbClr val="92D05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2" name="Rectangle 21"/>
          <p:cNvSpPr/>
          <p:nvPr/>
        </p:nvSpPr>
        <p:spPr>
          <a:xfrm>
            <a:off x="904875" y="3648075"/>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32" name="Rectangle 31"/>
          <p:cNvSpPr/>
          <p:nvPr/>
        </p:nvSpPr>
        <p:spPr>
          <a:xfrm>
            <a:off x="914400" y="5048250"/>
            <a:ext cx="228600" cy="685800"/>
          </a:xfrm>
          <a:prstGeom prst="rect">
            <a:avLst/>
          </a:prstGeom>
          <a:solidFill>
            <a:srgbClr val="92D050"/>
          </a:solidFill>
          <a:ln w="6350" cap="rnd" cmpd="sng" algn="ctr">
            <a:solidFill>
              <a:srgbClr val="FFD7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3765" y="457200"/>
            <a:ext cx="6696470" cy="1685547"/>
          </a:xfrm>
          <a:prstGeom prst="rect">
            <a:avLst/>
          </a:prstGeom>
        </p:spPr>
      </p:pic>
    </p:spTree>
    <p:extLst>
      <p:ext uri="{BB962C8B-B14F-4D97-AF65-F5344CB8AC3E}">
        <p14:creationId xmlns:p14="http://schemas.microsoft.com/office/powerpoint/2010/main" val="76895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72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152400"/>
            <a:ext cx="9144000" cy="685800"/>
          </a:xfrm>
          <a:noFill/>
        </p:spPr>
        <p:txBody>
          <a:bodyPr>
            <a:normAutofit/>
          </a:bodyPr>
          <a:lstStyle>
            <a:lvl1pPr algn="ctr">
              <a:spcAft>
                <a:spcPts val="600"/>
              </a:spcAft>
              <a:defRPr sz="3200" b="1" baseline="0">
                <a:solidFill>
                  <a:srgbClr val="002A7E"/>
                </a:solidFill>
                <a:latin typeface="Century Gothic" panose="020B0502020202020204" pitchFamily="34" charset="0"/>
              </a:defRPr>
            </a:lvl1pPr>
          </a:lstStyle>
          <a:p>
            <a:r>
              <a:rPr kumimoji="0" lang="en-US" dirty="0"/>
              <a:t>Click to edit Master title style</a:t>
            </a:r>
          </a:p>
        </p:txBody>
      </p:sp>
      <p:sp>
        <p:nvSpPr>
          <p:cNvPr id="6" name="Slide Number Placeholder 5"/>
          <p:cNvSpPr>
            <a:spLocks noGrp="1"/>
          </p:cNvSpPr>
          <p:nvPr>
            <p:ph type="sldNum" sz="quarter" idx="12"/>
          </p:nvPr>
        </p:nvSpPr>
        <p:spPr>
          <a:xfrm>
            <a:off x="4343400" y="6332220"/>
            <a:ext cx="457200" cy="365760"/>
          </a:xfrm>
        </p:spPr>
        <p:txBody>
          <a:bodyPr/>
          <a:lstStyle>
            <a:lvl1pPr algn="ctr">
              <a:defRPr sz="1400">
                <a:solidFill>
                  <a:srgbClr val="3366CC"/>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3366CC"/>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3366CC"/>
              </a:solidFill>
              <a:effectLst/>
              <a:uLnTx/>
              <a:uFillTx/>
              <a:latin typeface="Arial" panose="020B0604020202020204" pitchFamily="34" charset="0"/>
              <a:ea typeface="+mn-ea"/>
              <a:cs typeface="Arial" panose="020B0604020202020204" pitchFamily="34" charset="0"/>
            </a:endParaRPr>
          </a:p>
        </p:txBody>
      </p:sp>
      <p:sp>
        <p:nvSpPr>
          <p:cNvPr id="8" name="Content Placeholder 7"/>
          <p:cNvSpPr>
            <a:spLocks noGrp="1"/>
          </p:cNvSpPr>
          <p:nvPr>
            <p:ph sz="quarter" idx="1"/>
          </p:nvPr>
        </p:nvSpPr>
        <p:spPr>
          <a:xfrm>
            <a:off x="457200" y="1219200"/>
            <a:ext cx="8229600" cy="4937760"/>
          </a:xfrm>
        </p:spPr>
        <p:txBody>
          <a:bodyPr/>
          <a:lstStyle>
            <a:lvl1pPr>
              <a:defRPr sz="2800" b="0" baseline="0">
                <a:solidFill>
                  <a:srgbClr val="002060"/>
                </a:solidFill>
                <a:latin typeface="Arial" panose="020B0604020202020204" pitchFamily="34" charset="0"/>
              </a:defRPr>
            </a:lvl1pPr>
            <a:lvl2pPr>
              <a:defRPr sz="2600" b="0" baseline="0">
                <a:solidFill>
                  <a:srgbClr val="002060"/>
                </a:solidFill>
                <a:latin typeface="Arial" panose="020B0604020202020204" pitchFamily="34" charset="0"/>
              </a:defRPr>
            </a:lvl2pPr>
            <a:lvl3pPr>
              <a:defRPr sz="2400" b="0">
                <a:solidFill>
                  <a:srgbClr val="002060"/>
                </a:solidFill>
                <a:latin typeface="Arial" panose="020B0604020202020204" pitchFamily="34" charset="0"/>
              </a:defRPr>
            </a:lvl3pPr>
            <a:lvl4pPr>
              <a:defRPr sz="2000" b="0">
                <a:solidFill>
                  <a:srgbClr val="002060"/>
                </a:solidFill>
                <a:latin typeface="Arial" panose="020B0604020202020204" pitchFamily="34" charset="0"/>
              </a:defRPr>
            </a:lvl4pPr>
            <a:lvl5pPr>
              <a:defRPr sz="1800" b="0">
                <a:solidFill>
                  <a:srgbClr val="002060"/>
                </a:solidFill>
                <a:latin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5120" y="152400"/>
            <a:ext cx="642241" cy="685800"/>
          </a:xfrm>
          <a:prstGeom prst="rect">
            <a:avLst/>
          </a:prstGeom>
        </p:spPr>
      </p:pic>
      <p:sp>
        <p:nvSpPr>
          <p:cNvPr id="9" name="Straight Connector 8"/>
          <p:cNvSpPr>
            <a:spLocks noChangeShapeType="1"/>
          </p:cNvSpPr>
          <p:nvPr userDrawn="1"/>
        </p:nvSpPr>
        <p:spPr bwMode="auto">
          <a:xfrm>
            <a:off x="457200" y="990600"/>
            <a:ext cx="8229600" cy="0"/>
          </a:xfrm>
          <a:prstGeom prst="line">
            <a:avLst/>
          </a:prstGeom>
          <a:noFill/>
          <a:ln w="15875" cap="flat" cmpd="dbl" algn="ctr">
            <a:solidFill>
              <a:schemeClr val="accent2"/>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153136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072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4553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71551" y="152400"/>
            <a:ext cx="6877049"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3" name="Slide Number Placeholder 22"/>
          <p:cNvSpPr>
            <a:spLocks noGrp="1"/>
          </p:cNvSpPr>
          <p:nvPr>
            <p:ph type="sldNum" sz="quarter" idx="4"/>
          </p:nvPr>
        </p:nvSpPr>
        <p:spPr>
          <a:xfrm>
            <a:off x="8229600" y="6363466"/>
            <a:ext cx="472082" cy="349250"/>
          </a:xfrm>
          <a:prstGeom prst="rect">
            <a:avLst/>
          </a:prstGeom>
        </p:spPr>
        <p:txBody>
          <a:bodyPr vert="horz"/>
          <a:lstStyle>
            <a:lvl1pPr algn="r" eaLnBrk="1" latinLnBrk="0" hangingPunct="1">
              <a:defRPr kumimoji="0" sz="1200">
                <a:solidFill>
                  <a:schemeClr val="tx2"/>
                </a:solidFill>
                <a:latin typeface="Arial" panose="020B0604020202020204" pitchFamily="34" charset="0"/>
                <a:cs typeface="Arial" panose="020B0604020202020204" pitchFamily="34" charset="0"/>
              </a:defRPr>
            </a:lvl1pPr>
          </a:lstStyle>
          <a:p>
            <a:pPr fontAlgn="auto">
              <a:spcBef>
                <a:spcPts val="0"/>
              </a:spcBef>
              <a:spcAft>
                <a:spcPts val="0"/>
              </a:spcAft>
            </a:pPr>
            <a:fld id="{6422D543-5F4B-49B1-804D-4C6B7EE4FD96}" type="slidenum">
              <a:rPr lang="en-US" smtClean="0">
                <a:solidFill>
                  <a:srgbClr val="464653"/>
                </a:solidFill>
              </a:rPr>
              <a:pPr fontAlgn="auto">
                <a:spcBef>
                  <a:spcPts val="0"/>
                </a:spcBef>
                <a:spcAft>
                  <a:spcPts val="0"/>
                </a:spcAft>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rgbClr val="E7C92B"/>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b="12854"/>
          <a:stretch/>
        </p:blipFill>
        <p:spPr>
          <a:xfrm>
            <a:off x="7924800" y="478134"/>
            <a:ext cx="997750" cy="337458"/>
          </a:xfrm>
          <a:prstGeom prst="rect">
            <a:avLst/>
          </a:prstGeom>
        </p:spPr>
      </p:pic>
      <p:pic>
        <p:nvPicPr>
          <p:cNvPr id="15" name="Picture 1" descr="image00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04800" y="320292"/>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457200" y="6353175"/>
            <a:ext cx="8229600" cy="276999"/>
          </a:xfrm>
          <a:prstGeom prst="rect">
            <a:avLst/>
          </a:prstGeom>
        </p:spPr>
        <p:txBody>
          <a:bodyPr wrap="square">
            <a:spAutoFit/>
          </a:bodyPr>
          <a:lstStyle/>
          <a:p>
            <a:pPr fontAlgn="auto">
              <a:spcBef>
                <a:spcPts val="0"/>
              </a:spcBef>
              <a:spcAft>
                <a:spcPts val="0"/>
              </a:spcAft>
              <a:defRPr/>
            </a:pPr>
            <a:r>
              <a:rPr lang="en-US" sz="1200" dirty="0">
                <a:solidFill>
                  <a:prstClr val="black"/>
                </a:solidFill>
                <a:latin typeface="Arial" panose="020B0604020202020204" pitchFamily="34" charset="0"/>
                <a:cs typeface="Arial" panose="020B0604020202020204" pitchFamily="34" charset="0"/>
              </a:rPr>
              <a:t>May 2016 			   NBCP 6</a:t>
            </a:r>
            <a:r>
              <a:rPr lang="en-US" sz="1200" baseline="30000" dirty="0">
                <a:solidFill>
                  <a:prstClr val="black"/>
                </a:solidFill>
                <a:latin typeface="Arial" panose="020B0604020202020204" pitchFamily="34" charset="0"/>
                <a:cs typeface="Arial" panose="020B0604020202020204" pitchFamily="34" charset="0"/>
              </a:rPr>
              <a:t>th</a:t>
            </a:r>
            <a:r>
              <a:rPr lang="en-US" sz="1200" dirty="0">
                <a:solidFill>
                  <a:prstClr val="black"/>
                </a:solidFill>
                <a:latin typeface="Arial" panose="020B0604020202020204" pitchFamily="34" charset="0"/>
                <a:cs typeface="Arial" panose="020B0604020202020204" pitchFamily="34" charset="0"/>
              </a:rPr>
              <a:t> Annual Training Meeting		</a:t>
            </a:r>
          </a:p>
        </p:txBody>
      </p:sp>
    </p:spTree>
    <p:extLst>
      <p:ext uri="{BB962C8B-B14F-4D97-AF65-F5344CB8AC3E}">
        <p14:creationId xmlns:p14="http://schemas.microsoft.com/office/powerpoint/2010/main" val="1968411150"/>
      </p:ext>
    </p:extLst>
  </p:cSld>
  <p:clrMap bg1="lt1" tx1="dk1" bg2="lt2" tx2="dk2" accent1="accent1" accent2="accent2" accent3="accent3" accent4="accent4" accent5="accent5" accent6="accent6" hlink="hlink" folHlink="folHlink"/>
  <p:sldLayoutIdLst>
    <p:sldLayoutId id="2147483930" r:id="rId1"/>
    <p:sldLayoutId id="2147483931" r:id="rId2"/>
  </p:sldLayoutIdLst>
  <p:hf hdr="0" ftr="0" dt="0"/>
  <p:txStyles>
    <p:titleStyle>
      <a:lvl1pPr algn="l" rtl="0" eaLnBrk="1" latinLnBrk="0" hangingPunct="1">
        <a:spcBef>
          <a:spcPct val="0"/>
        </a:spcBef>
        <a:buNone/>
        <a:defRPr kumimoji="0" sz="3200" kern="1200">
          <a:solidFill>
            <a:schemeClr val="tx1"/>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ts val="600"/>
        </a:spcBef>
        <a:buClr>
          <a:srgbClr val="005392"/>
        </a:buClr>
        <a:buSzPct val="76000"/>
        <a:buFont typeface="Wingdings 3"/>
        <a:buChar char=""/>
        <a:defRPr kumimoji="0" sz="2800" kern="1200">
          <a:solidFill>
            <a:schemeClr val="tx1"/>
          </a:solidFill>
          <a:latin typeface="+mn-lt"/>
          <a:ea typeface="+mn-ea"/>
          <a:cs typeface="+mn-cs"/>
        </a:defRPr>
      </a:lvl1pPr>
      <a:lvl2pPr marL="548640" indent="-274320" algn="l" rtl="0" eaLnBrk="1" latinLnBrk="0" hangingPunct="1">
        <a:spcBef>
          <a:spcPts val="500"/>
        </a:spcBef>
        <a:buClr>
          <a:srgbClr val="E7C92B"/>
        </a:buClr>
        <a:buSzPct val="76000"/>
        <a:buFont typeface="Wingdings 3"/>
        <a:buChar char=""/>
        <a:defRPr kumimoji="0" sz="26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71551" y="152400"/>
            <a:ext cx="6877049"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3" name="Slide Number Placeholder 22"/>
          <p:cNvSpPr>
            <a:spLocks noGrp="1"/>
          </p:cNvSpPr>
          <p:nvPr>
            <p:ph type="sldNum" sz="quarter" idx="4"/>
          </p:nvPr>
        </p:nvSpPr>
        <p:spPr>
          <a:xfrm>
            <a:off x="8229600" y="6363466"/>
            <a:ext cx="472082" cy="349250"/>
          </a:xfrm>
          <a:prstGeom prst="rect">
            <a:avLst/>
          </a:prstGeom>
        </p:spPr>
        <p:txBody>
          <a:bodyPr vert="horz"/>
          <a:lstStyle>
            <a:lvl1pPr algn="r" eaLnBrk="1" latinLnBrk="0" hangingPunct="1">
              <a:defRPr kumimoji="0" sz="1200">
                <a:solidFill>
                  <a:schemeClr val="tx2"/>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rgbClr val="E7C92B"/>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p:txBody>
      </p:sp>
      <p:pic>
        <p:nvPicPr>
          <p:cNvPr id="11" name="Picture 10"/>
          <p:cNvPicPr>
            <a:picLocks noChangeAspect="1"/>
          </p:cNvPicPr>
          <p:nvPr userDrawn="1"/>
        </p:nvPicPr>
        <p:blipFill rotWithShape="1">
          <a:blip r:embed="rId6" cstate="print">
            <a:extLst>
              <a:ext uri="{28A0092B-C50C-407E-A947-70E740481C1C}">
                <a14:useLocalDpi xmlns:a14="http://schemas.microsoft.com/office/drawing/2010/main" val="0"/>
              </a:ext>
            </a:extLst>
          </a:blip>
          <a:srcRect b="12854"/>
          <a:stretch/>
        </p:blipFill>
        <p:spPr>
          <a:xfrm>
            <a:off x="7924800" y="478134"/>
            <a:ext cx="997750" cy="337458"/>
          </a:xfrm>
          <a:prstGeom prst="rect">
            <a:avLst/>
          </a:prstGeom>
        </p:spPr>
      </p:pic>
      <p:pic>
        <p:nvPicPr>
          <p:cNvPr id="15" name="Picture 1" descr="image00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4800" y="320292"/>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457200" y="6353175"/>
            <a:ext cx="82296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2016 			   NBCP 6</a:t>
            </a:r>
            <a:r>
              <a:rPr kumimoji="0" lang="en-US"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th</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Annual Training Meeting		</a:t>
            </a:r>
          </a:p>
        </p:txBody>
      </p:sp>
    </p:spTree>
    <p:extLst>
      <p:ext uri="{BB962C8B-B14F-4D97-AF65-F5344CB8AC3E}">
        <p14:creationId xmlns:p14="http://schemas.microsoft.com/office/powerpoint/2010/main" val="3002238166"/>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Lst>
  <p:hf hdr="0" ftr="0" dt="0"/>
  <p:txStyles>
    <p:titleStyle>
      <a:lvl1pPr algn="l" rtl="0" eaLnBrk="1" latinLnBrk="0" hangingPunct="1">
        <a:spcBef>
          <a:spcPct val="0"/>
        </a:spcBef>
        <a:buNone/>
        <a:defRPr kumimoji="0" sz="3200" kern="1200">
          <a:solidFill>
            <a:schemeClr val="tx1"/>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ts val="600"/>
        </a:spcBef>
        <a:buClr>
          <a:srgbClr val="005392"/>
        </a:buClr>
        <a:buSzPct val="76000"/>
        <a:buFont typeface="Wingdings 3"/>
        <a:buChar char=""/>
        <a:defRPr kumimoji="0" sz="2800" kern="1200">
          <a:solidFill>
            <a:schemeClr val="tx1"/>
          </a:solidFill>
          <a:latin typeface="+mn-lt"/>
          <a:ea typeface="+mn-ea"/>
          <a:cs typeface="+mn-cs"/>
        </a:defRPr>
      </a:lvl1pPr>
      <a:lvl2pPr marL="548640" indent="-274320" algn="l" rtl="0" eaLnBrk="1" latinLnBrk="0" hangingPunct="1">
        <a:spcBef>
          <a:spcPts val="500"/>
        </a:spcBef>
        <a:buClr>
          <a:srgbClr val="E7C92B"/>
        </a:buClr>
        <a:buSzPct val="76000"/>
        <a:buFont typeface="Wingdings 3"/>
        <a:buChar char=""/>
        <a:defRPr kumimoji="0" sz="26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des.ohio.gov/orc/2950.13" TargetMode="External"/><Relationship Id="rId2" Type="http://schemas.openxmlformats.org/officeDocument/2006/relationships/hyperlink" Target="http://codes.ohio.gov/orc/5123.52" TargetMode="External"/><Relationship Id="rId1" Type="http://schemas.openxmlformats.org/officeDocument/2006/relationships/slideLayout" Target="../slideLayouts/slideLayout2.xml"/><Relationship Id="rId5" Type="http://schemas.openxmlformats.org/officeDocument/2006/relationships/hyperlink" Target="http://codes.ohio.gov/orc/3721.32" TargetMode="External"/><Relationship Id="rId4" Type="http://schemas.openxmlformats.org/officeDocument/2006/relationships/hyperlink" Target="http://codes.ohio.gov/orc/5120.6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dicalmarijuana.ohio.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jane.lengel@medicaid.ohio.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3733800"/>
            <a:ext cx="7467600" cy="990600"/>
          </a:xfrm>
        </p:spPr>
        <p:txBody>
          <a:bodyPr>
            <a:noAutofit/>
          </a:bodyPr>
          <a:lstStyle/>
          <a:p>
            <a:pPr algn="ctr"/>
            <a:r>
              <a:rPr lang="en-US" sz="2800" dirty="0"/>
              <a:t>Using the NBCP </a:t>
            </a:r>
            <a:br>
              <a:rPr lang="en-US" sz="2800" dirty="0"/>
            </a:br>
            <a:r>
              <a:rPr lang="en-US" sz="2800" dirty="0"/>
              <a:t>for Ohio’s Medical Marijuana Program</a:t>
            </a:r>
          </a:p>
        </p:txBody>
      </p:sp>
      <p:sp>
        <p:nvSpPr>
          <p:cNvPr id="6" name="Subtitle 5"/>
          <p:cNvSpPr>
            <a:spLocks noGrp="1"/>
          </p:cNvSpPr>
          <p:nvPr>
            <p:ph type="subTitle" idx="1"/>
          </p:nvPr>
        </p:nvSpPr>
        <p:spPr>
          <a:xfrm>
            <a:off x="1066800" y="5029200"/>
            <a:ext cx="7162800" cy="666750"/>
          </a:xfrm>
        </p:spPr>
        <p:txBody>
          <a:bodyPr>
            <a:noAutofit/>
          </a:bodyPr>
          <a:lstStyle/>
          <a:p>
            <a:pPr algn="ctr"/>
            <a:r>
              <a:rPr lang="en-US" sz="2000" dirty="0"/>
              <a:t>Jane Lengel</a:t>
            </a:r>
          </a:p>
          <a:p>
            <a:pPr algn="ctr"/>
            <a:r>
              <a:rPr lang="en-US" sz="2000" dirty="0"/>
              <a:t>Ohio NBCP Manager</a:t>
            </a:r>
          </a:p>
        </p:txBody>
      </p:sp>
      <p:sp>
        <p:nvSpPr>
          <p:cNvPr id="3" name="Slide Number Placeholder 2"/>
          <p:cNvSpPr>
            <a:spLocks noGrp="1"/>
          </p:cNvSpPr>
          <p:nvPr>
            <p:ph type="sldNum" sz="quarter" idx="4294967295"/>
          </p:nvPr>
        </p:nvSpPr>
        <p:spPr>
          <a:xfrm>
            <a:off x="0" y="6332538"/>
            <a:ext cx="4572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1295400" y="2228671"/>
            <a:ext cx="6781800" cy="1200329"/>
          </a:xfrm>
          <a:prstGeom prst="rect">
            <a:avLst/>
          </a:prstGeom>
          <a:noFill/>
        </p:spPr>
        <p:txBody>
          <a:bodyPr wrap="square" rtlCol="0">
            <a:spAutoFit/>
          </a:bodyPr>
          <a:lstStyle/>
          <a:p>
            <a:pPr algn="ctr"/>
            <a:r>
              <a:rPr lang="en-US" sz="2400" dirty="0">
                <a:latin typeface="+mn-lt"/>
              </a:rPr>
              <a:t>AHFSA Annual Conference</a:t>
            </a:r>
          </a:p>
          <a:p>
            <a:pPr algn="ctr"/>
            <a:r>
              <a:rPr lang="en-US" sz="2400" dirty="0">
                <a:latin typeface="+mn-lt"/>
              </a:rPr>
              <a:t>Background Screening Interest Track</a:t>
            </a:r>
          </a:p>
          <a:p>
            <a:pPr algn="ctr"/>
            <a:r>
              <a:rPr lang="en-US" sz="2400" dirty="0">
                <a:latin typeface="+mn-lt"/>
              </a:rPr>
              <a:t>August 4-7, 2019</a:t>
            </a:r>
          </a:p>
        </p:txBody>
      </p:sp>
    </p:spTree>
    <p:extLst>
      <p:ext uri="{BB962C8B-B14F-4D97-AF65-F5344CB8AC3E}">
        <p14:creationId xmlns:p14="http://schemas.microsoft.com/office/powerpoint/2010/main" val="379487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2AC1-3E90-481C-BA32-94E0CC79F5D5}"/>
              </a:ext>
            </a:extLst>
          </p:cNvPr>
          <p:cNvSpPr>
            <a:spLocks noGrp="1"/>
          </p:cNvSpPr>
          <p:nvPr>
            <p:ph type="title"/>
          </p:nvPr>
        </p:nvSpPr>
        <p:spPr/>
        <p:txBody>
          <a:bodyPr/>
          <a:lstStyle/>
          <a:p>
            <a:r>
              <a:rPr lang="en-US" dirty="0"/>
              <a:t>Caregivers</a:t>
            </a:r>
          </a:p>
        </p:txBody>
      </p:sp>
      <p:sp>
        <p:nvSpPr>
          <p:cNvPr id="3" name="Content Placeholder 2">
            <a:extLst>
              <a:ext uri="{FF2B5EF4-FFF2-40B4-BE49-F238E27FC236}">
                <a16:creationId xmlns:a16="http://schemas.microsoft.com/office/drawing/2014/main" id="{16F2A5D1-24A4-4898-8CBB-AD9486332B4C}"/>
              </a:ext>
            </a:extLst>
          </p:cNvPr>
          <p:cNvSpPr>
            <a:spLocks noGrp="1"/>
          </p:cNvSpPr>
          <p:nvPr>
            <p:ph sz="quarter" idx="1"/>
          </p:nvPr>
        </p:nvSpPr>
        <p:spPr/>
        <p:txBody>
          <a:bodyPr>
            <a:normAutofit fontScale="92500"/>
          </a:bodyPr>
          <a:lstStyle/>
          <a:p>
            <a:r>
              <a:rPr lang="en-US" dirty="0"/>
              <a:t>The Patient and Caregiver Rules were adopted September 8, 2017.</a:t>
            </a:r>
          </a:p>
          <a:p>
            <a:r>
              <a:rPr lang="en-US" dirty="0"/>
              <a:t>A person 21 years or older may register to serve as a caregiver to a qualifying patient. </a:t>
            </a:r>
          </a:p>
          <a:p>
            <a:pPr lvl="0"/>
            <a:r>
              <a:rPr lang="en-US" dirty="0"/>
              <a:t>Each caregiver pays an annual $25 fee to register on the Ohio Board of Pharmacy web site. </a:t>
            </a:r>
          </a:p>
          <a:p>
            <a:pPr lvl="0"/>
            <a:r>
              <a:rPr lang="en-US" dirty="0"/>
              <a:t>After a CTR physician links the caregiver to a patient, the caregiver undergoes an eligibility review/background check by the Board of Pharmacy.</a:t>
            </a:r>
          </a:p>
          <a:p>
            <a:pPr lvl="0"/>
            <a:r>
              <a:rPr lang="en-US" dirty="0"/>
              <a:t>After a successful background check, the Board of Pharmacy will activate the caregiver card.   </a:t>
            </a:r>
          </a:p>
        </p:txBody>
      </p:sp>
      <p:sp>
        <p:nvSpPr>
          <p:cNvPr id="4" name="Slide Number Placeholder 3">
            <a:extLst>
              <a:ext uri="{FF2B5EF4-FFF2-40B4-BE49-F238E27FC236}">
                <a16:creationId xmlns:a16="http://schemas.microsoft.com/office/drawing/2014/main" id="{4C28A026-98B9-452B-81CB-6E2727AD910C}"/>
              </a:ext>
            </a:extLst>
          </p:cNvPr>
          <p:cNvSpPr>
            <a:spLocks noGrp="1"/>
          </p:cNvSpPr>
          <p:nvPr>
            <p:ph type="sldNum" sz="quarter" idx="12"/>
          </p:nvPr>
        </p:nvSpPr>
        <p:spPr/>
        <p:txBody>
          <a:bodyPr/>
          <a:lstStyle/>
          <a:p>
            <a:fld id="{6422D543-5F4B-49B1-804D-4C6B7EE4FD96}" type="slidenum">
              <a:rPr lang="en-US" smtClean="0"/>
              <a:pPr/>
              <a:t>10</a:t>
            </a:fld>
            <a:endParaRPr lang="en-US" dirty="0"/>
          </a:p>
        </p:txBody>
      </p:sp>
    </p:spTree>
    <p:extLst>
      <p:ext uri="{BB962C8B-B14F-4D97-AF65-F5344CB8AC3E}">
        <p14:creationId xmlns:p14="http://schemas.microsoft.com/office/powerpoint/2010/main" val="155305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DFA0-28CE-4CB5-83D5-88D73E45953E}"/>
              </a:ext>
            </a:extLst>
          </p:cNvPr>
          <p:cNvSpPr>
            <a:spLocks noGrp="1"/>
          </p:cNvSpPr>
          <p:nvPr>
            <p:ph type="title"/>
          </p:nvPr>
        </p:nvSpPr>
        <p:spPr/>
        <p:txBody>
          <a:bodyPr/>
          <a:lstStyle/>
          <a:p>
            <a:r>
              <a:rPr lang="en-US" dirty="0"/>
              <a:t>Patient and Caregiver Registry</a:t>
            </a:r>
          </a:p>
        </p:txBody>
      </p:sp>
      <p:sp>
        <p:nvSpPr>
          <p:cNvPr id="3" name="Content Placeholder 2">
            <a:extLst>
              <a:ext uri="{FF2B5EF4-FFF2-40B4-BE49-F238E27FC236}">
                <a16:creationId xmlns:a16="http://schemas.microsoft.com/office/drawing/2014/main" id="{D9B99B3E-90E3-4D47-B1D9-BC511D68C66B}"/>
              </a:ext>
            </a:extLst>
          </p:cNvPr>
          <p:cNvSpPr>
            <a:spLocks noGrp="1"/>
          </p:cNvSpPr>
          <p:nvPr>
            <p:ph sz="quarter" idx="1"/>
          </p:nvPr>
        </p:nvSpPr>
        <p:spPr/>
        <p:txBody>
          <a:bodyPr>
            <a:normAutofit fontScale="85000" lnSpcReduction="20000"/>
          </a:bodyPr>
          <a:lstStyle/>
          <a:p>
            <a:pPr lvl="0"/>
            <a:r>
              <a:rPr lang="en-US" dirty="0"/>
              <a:t>The Board of Pharmacy shall associate no more than two patients for each caregiver, with certain exceptions such as hospice care, or where the caregiver is simultaneously caring for multiple patients who reside in the same household as the caregiver.</a:t>
            </a:r>
          </a:p>
          <a:p>
            <a:pPr lvl="0"/>
            <a:r>
              <a:rPr lang="en-US" dirty="0"/>
              <a:t>The Board of Pharmacy shall register no more than two caregivers for each patient.</a:t>
            </a:r>
          </a:p>
          <a:p>
            <a:r>
              <a:rPr lang="en-US" dirty="0"/>
              <a:t>A patient or caregiver registration will be valid from the date of first issuance and expire one year later, on the last day of the month it was issued. </a:t>
            </a:r>
          </a:p>
          <a:p>
            <a:r>
              <a:rPr lang="en-US" dirty="0"/>
              <a:t>If the patient is diagnosed as terminally ill, the patient’s registration will expire after six months. </a:t>
            </a:r>
          </a:p>
          <a:p>
            <a:r>
              <a:rPr lang="en-US" dirty="0"/>
              <a:t>The patient and caregiver registry is not publicly available.</a:t>
            </a:r>
          </a:p>
        </p:txBody>
      </p:sp>
      <p:sp>
        <p:nvSpPr>
          <p:cNvPr id="4" name="Slide Number Placeholder 3">
            <a:extLst>
              <a:ext uri="{FF2B5EF4-FFF2-40B4-BE49-F238E27FC236}">
                <a16:creationId xmlns:a16="http://schemas.microsoft.com/office/drawing/2014/main" id="{1D827B12-16A0-4026-AD3C-B17894E916A9}"/>
              </a:ext>
            </a:extLst>
          </p:cNvPr>
          <p:cNvSpPr>
            <a:spLocks noGrp="1"/>
          </p:cNvSpPr>
          <p:nvPr>
            <p:ph type="sldNum" sz="quarter" idx="12"/>
          </p:nvPr>
        </p:nvSpPr>
        <p:spPr/>
        <p:txBody>
          <a:bodyPr/>
          <a:lstStyle/>
          <a:p>
            <a:fld id="{6422D543-5F4B-49B1-804D-4C6B7EE4FD96}" type="slidenum">
              <a:rPr lang="en-US" smtClean="0"/>
              <a:pPr/>
              <a:t>11</a:t>
            </a:fld>
            <a:endParaRPr lang="en-US" dirty="0"/>
          </a:p>
        </p:txBody>
      </p:sp>
    </p:spTree>
    <p:extLst>
      <p:ext uri="{BB962C8B-B14F-4D97-AF65-F5344CB8AC3E}">
        <p14:creationId xmlns:p14="http://schemas.microsoft.com/office/powerpoint/2010/main" val="4046346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E889-C468-4274-A0ED-B9BB4A08EB72}"/>
              </a:ext>
            </a:extLst>
          </p:cNvPr>
          <p:cNvSpPr>
            <a:spLocks noGrp="1"/>
          </p:cNvSpPr>
          <p:nvPr>
            <p:ph type="title"/>
          </p:nvPr>
        </p:nvSpPr>
        <p:spPr/>
        <p:txBody>
          <a:bodyPr/>
          <a:lstStyle/>
          <a:p>
            <a:r>
              <a:rPr lang="en-US" dirty="0"/>
              <a:t>Required Background Checks</a:t>
            </a:r>
          </a:p>
        </p:txBody>
      </p:sp>
      <p:sp>
        <p:nvSpPr>
          <p:cNvPr id="3" name="Content Placeholder 2">
            <a:extLst>
              <a:ext uri="{FF2B5EF4-FFF2-40B4-BE49-F238E27FC236}">
                <a16:creationId xmlns:a16="http://schemas.microsoft.com/office/drawing/2014/main" id="{C360A127-CE96-41B9-9446-99F440D03CBA}"/>
              </a:ext>
            </a:extLst>
          </p:cNvPr>
          <p:cNvSpPr>
            <a:spLocks noGrp="1"/>
          </p:cNvSpPr>
          <p:nvPr>
            <p:ph sz="quarter" idx="1"/>
          </p:nvPr>
        </p:nvSpPr>
        <p:spPr>
          <a:xfrm>
            <a:off x="457200" y="1066800"/>
            <a:ext cx="8686800" cy="4937760"/>
          </a:xfrm>
        </p:spPr>
        <p:txBody>
          <a:bodyPr>
            <a:normAutofit fontScale="25000" lnSpcReduction="20000"/>
          </a:bodyPr>
          <a:lstStyle/>
          <a:p>
            <a:pPr>
              <a:lnSpc>
                <a:spcPct val="120000"/>
              </a:lnSpc>
              <a:spcBef>
                <a:spcPts val="100"/>
              </a:spcBef>
            </a:pPr>
            <a:r>
              <a:rPr lang="en-US" sz="6800" dirty="0"/>
              <a:t>Pursuant to OAC 3796:7-2-02(I), the Board shall deny a submission for a caregiver registration if the individual is included in one or more of the following databases:</a:t>
            </a:r>
          </a:p>
          <a:p>
            <a:pPr marL="788670" lvl="1" indent="-514350">
              <a:lnSpc>
                <a:spcPct val="120000"/>
              </a:lnSpc>
              <a:spcBef>
                <a:spcPts val="100"/>
              </a:spcBef>
              <a:buClr>
                <a:srgbClr val="82C836"/>
              </a:buClr>
              <a:buSzPct val="100000"/>
              <a:buFont typeface="+mj-lt"/>
              <a:buAutoNum type="arabicPeriod"/>
            </a:pPr>
            <a:r>
              <a:rPr lang="en-US" sz="6200" dirty="0"/>
              <a:t>The system for award management (SAM) maintained by the United States general services administration;</a:t>
            </a:r>
          </a:p>
          <a:p>
            <a:pPr marL="788670" lvl="1" indent="-514350">
              <a:lnSpc>
                <a:spcPct val="120000"/>
              </a:lnSpc>
              <a:spcBef>
                <a:spcPts val="100"/>
              </a:spcBef>
              <a:buClr>
                <a:srgbClr val="82C836"/>
              </a:buClr>
              <a:buSzPct val="100000"/>
              <a:buFont typeface="+mj-lt"/>
              <a:buAutoNum type="arabicPeriod"/>
            </a:pPr>
            <a:r>
              <a:rPr lang="en-US" sz="6200" dirty="0"/>
              <a:t>The list of excluded individuals and entities maintained by the office of inspector general in the United States department of health and human services pursuant to 42 U.S.C. part 1320a-7 (as effective on January 3, 2017) and 42 U.S.C. part 1320c-5 (as effective on January 3, 2017);</a:t>
            </a:r>
          </a:p>
          <a:p>
            <a:pPr marL="788670" lvl="1" indent="-514350">
              <a:lnSpc>
                <a:spcPct val="120000"/>
              </a:lnSpc>
              <a:spcBef>
                <a:spcPts val="100"/>
              </a:spcBef>
              <a:buClr>
                <a:srgbClr val="82C836"/>
              </a:buClr>
              <a:buSzPct val="100000"/>
              <a:buFont typeface="+mj-lt"/>
              <a:buAutoNum type="arabicPeriod"/>
            </a:pPr>
            <a:r>
              <a:rPr lang="en-US" sz="6200" dirty="0"/>
              <a:t>The Ohio department of developmental disabilities (DODD) online abuser registry established under section </a:t>
            </a:r>
            <a:r>
              <a:rPr lang="en-US" sz="6200" u="sng" dirty="0">
                <a:hlinkClick r:id="rId2" tooltip="Registry of employees guilty of abuse, neglect or misappropriation"/>
              </a:rPr>
              <a:t>5123.52</a:t>
            </a:r>
            <a:r>
              <a:rPr lang="en-US" sz="6200" dirty="0"/>
              <a:t> of the Revised Code;</a:t>
            </a:r>
          </a:p>
          <a:p>
            <a:pPr marL="788670" lvl="1" indent="-514350">
              <a:lnSpc>
                <a:spcPct val="120000"/>
              </a:lnSpc>
              <a:spcBef>
                <a:spcPts val="100"/>
              </a:spcBef>
              <a:buClr>
                <a:srgbClr val="82C836"/>
              </a:buClr>
              <a:buSzPct val="100000"/>
              <a:buFont typeface="+mj-lt"/>
              <a:buAutoNum type="arabicPeriod"/>
            </a:pPr>
            <a:r>
              <a:rPr lang="en-US" sz="6200" dirty="0"/>
              <a:t>The internet-based sex offender and child-victim offender database established under division (A)(11) of section </a:t>
            </a:r>
            <a:r>
              <a:rPr lang="en-US" sz="6200" u="sng" dirty="0">
                <a:hlinkClick r:id="rId3" tooltip="State registry of sex offenders - duties of attorney general"/>
              </a:rPr>
              <a:t>2950.13</a:t>
            </a:r>
            <a:r>
              <a:rPr lang="en-US" sz="6200" dirty="0"/>
              <a:t> of the Revised Code;</a:t>
            </a:r>
          </a:p>
          <a:p>
            <a:pPr marL="788670" lvl="1" indent="-514350">
              <a:lnSpc>
                <a:spcPct val="120000"/>
              </a:lnSpc>
              <a:spcBef>
                <a:spcPts val="100"/>
              </a:spcBef>
              <a:buClr>
                <a:srgbClr val="82C836"/>
              </a:buClr>
              <a:buSzPct val="100000"/>
              <a:buFont typeface="+mj-lt"/>
              <a:buAutoNum type="arabicPeriod"/>
            </a:pPr>
            <a:r>
              <a:rPr lang="en-US" sz="6200" dirty="0"/>
              <a:t>The national sex offender public website established under 18 United States Code 16918;</a:t>
            </a:r>
          </a:p>
          <a:p>
            <a:pPr marL="788670" lvl="1" indent="-514350">
              <a:lnSpc>
                <a:spcPct val="120000"/>
              </a:lnSpc>
              <a:spcBef>
                <a:spcPts val="100"/>
              </a:spcBef>
              <a:buClr>
                <a:srgbClr val="82C836"/>
              </a:buClr>
              <a:buSzPct val="100000"/>
              <a:buFont typeface="+mj-lt"/>
              <a:buAutoNum type="arabicPeriod"/>
            </a:pPr>
            <a:r>
              <a:rPr lang="en-US" sz="6200" dirty="0"/>
              <a:t>The internet-based database of department of rehabilitation and correction inmates established under section </a:t>
            </a:r>
            <a:r>
              <a:rPr lang="en-US" sz="6200" u="sng" dirty="0">
                <a:hlinkClick r:id="rId4" tooltip="Internet database of inmate offense, sentence, and release information; &quot;Laura's Law&quot;"/>
              </a:rPr>
              <a:t>5120.66</a:t>
            </a:r>
            <a:r>
              <a:rPr lang="en-US" sz="6200" dirty="0"/>
              <a:t> of the Revised Code; or</a:t>
            </a:r>
          </a:p>
          <a:p>
            <a:pPr marL="788670" lvl="1" indent="-514350">
              <a:lnSpc>
                <a:spcPct val="120000"/>
              </a:lnSpc>
              <a:spcBef>
                <a:spcPts val="100"/>
              </a:spcBef>
              <a:buClr>
                <a:srgbClr val="82C836"/>
              </a:buClr>
              <a:buSzPct val="100000"/>
              <a:buFont typeface="+mj-lt"/>
              <a:buAutoNum type="arabicPeriod"/>
            </a:pPr>
            <a:r>
              <a:rPr lang="en-US" sz="6200" dirty="0"/>
              <a:t>The state nurse aide registry established under section </a:t>
            </a:r>
            <a:r>
              <a:rPr lang="en-US" sz="6200" u="sng" dirty="0">
                <a:hlinkClick r:id="rId5" tooltip="State nurse aide registry"/>
              </a:rPr>
              <a:t>3721.32</a:t>
            </a:r>
            <a:r>
              <a:rPr lang="en-US" sz="6200" dirty="0"/>
              <a:t> of the Revised Code, and there is a statement detailing findings by the director of health that the provider applicant or employee neglected or abused a long-term care facility or residential care facility resident or misappropriated property of such a resident.</a:t>
            </a:r>
          </a:p>
        </p:txBody>
      </p:sp>
      <p:sp>
        <p:nvSpPr>
          <p:cNvPr id="4" name="Slide Number Placeholder 3">
            <a:extLst>
              <a:ext uri="{FF2B5EF4-FFF2-40B4-BE49-F238E27FC236}">
                <a16:creationId xmlns:a16="http://schemas.microsoft.com/office/drawing/2014/main" id="{A7568486-706A-4C17-A128-5CA556BC236F}"/>
              </a:ext>
            </a:extLst>
          </p:cNvPr>
          <p:cNvSpPr>
            <a:spLocks noGrp="1"/>
          </p:cNvSpPr>
          <p:nvPr>
            <p:ph type="sldNum" sz="quarter" idx="12"/>
          </p:nvPr>
        </p:nvSpPr>
        <p:spPr/>
        <p:txBody>
          <a:bodyPr/>
          <a:lstStyle/>
          <a:p>
            <a:fld id="{6422D543-5F4B-49B1-804D-4C6B7EE4FD96}" type="slidenum">
              <a:rPr lang="en-US" smtClean="0"/>
              <a:pPr/>
              <a:t>12</a:t>
            </a:fld>
            <a:endParaRPr lang="en-US" dirty="0"/>
          </a:p>
        </p:txBody>
      </p:sp>
    </p:spTree>
    <p:extLst>
      <p:ext uri="{BB962C8B-B14F-4D97-AF65-F5344CB8AC3E}">
        <p14:creationId xmlns:p14="http://schemas.microsoft.com/office/powerpoint/2010/main" val="307128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16128-1224-4782-AF81-C387F4FE5C08}"/>
              </a:ext>
            </a:extLst>
          </p:cNvPr>
          <p:cNvSpPr>
            <a:spLocks noGrp="1"/>
          </p:cNvSpPr>
          <p:nvPr>
            <p:ph type="title"/>
          </p:nvPr>
        </p:nvSpPr>
        <p:spPr/>
        <p:txBody>
          <a:bodyPr/>
          <a:lstStyle/>
          <a:p>
            <a:r>
              <a:rPr lang="en-US" dirty="0"/>
              <a:t>How the NBCP was Used</a:t>
            </a:r>
          </a:p>
        </p:txBody>
      </p:sp>
      <p:sp>
        <p:nvSpPr>
          <p:cNvPr id="3" name="Content Placeholder 2">
            <a:extLst>
              <a:ext uri="{FF2B5EF4-FFF2-40B4-BE49-F238E27FC236}">
                <a16:creationId xmlns:a16="http://schemas.microsoft.com/office/drawing/2014/main" id="{06420F61-647C-4701-BDDB-6040AA33C540}"/>
              </a:ext>
            </a:extLst>
          </p:cNvPr>
          <p:cNvSpPr>
            <a:spLocks noGrp="1"/>
          </p:cNvSpPr>
          <p:nvPr>
            <p:ph sz="quarter" idx="1"/>
          </p:nvPr>
        </p:nvSpPr>
        <p:spPr/>
        <p:txBody>
          <a:bodyPr>
            <a:normAutofit fontScale="77500" lnSpcReduction="20000"/>
          </a:bodyPr>
          <a:lstStyle/>
          <a:p>
            <a:r>
              <a:rPr lang="en-US" dirty="0"/>
              <a:t>Ohio’s Automated Registry Check System (ARCS) provides all of the registry checks mandated by Ohio law for the medical marijuana program.</a:t>
            </a:r>
          </a:p>
          <a:p>
            <a:r>
              <a:rPr lang="en-US" dirty="0"/>
              <a:t>The Ohio Board of Pharmacy reached out to ODM to discuss the feasibility of using ARCS to complete background checks for medical marijuana caregivers.</a:t>
            </a:r>
          </a:p>
          <a:p>
            <a:r>
              <a:rPr lang="en-US" dirty="0"/>
              <a:t>ODM and the Pharmacy Board signed an inter-agency agreement in September 2018; it was renewed in July 2019 for two more years.</a:t>
            </a:r>
          </a:p>
          <a:p>
            <a:r>
              <a:rPr lang="en-US" dirty="0"/>
              <a:t>ODM provided ARCS training and created user accounts for select Pharmacy Board staff in October 2018.</a:t>
            </a:r>
          </a:p>
          <a:p>
            <a:r>
              <a:rPr lang="en-US" dirty="0"/>
              <a:t>The Board’s Patient and Caregiver Registry went live in early December 2018. </a:t>
            </a:r>
          </a:p>
          <a:p>
            <a:r>
              <a:rPr lang="en-US" dirty="0"/>
              <a:t>As of May 31, 2019 the Board has 3,299 registered caregivers and 1,957 applications have been entered in ARCS.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DF9893-574E-4154-9B2A-09F8F45538A8}"/>
              </a:ext>
            </a:extLst>
          </p:cNvPr>
          <p:cNvSpPr>
            <a:spLocks noGrp="1"/>
          </p:cNvSpPr>
          <p:nvPr>
            <p:ph type="sldNum" sz="quarter" idx="12"/>
          </p:nvPr>
        </p:nvSpPr>
        <p:spPr/>
        <p:txBody>
          <a:bodyPr/>
          <a:lstStyle/>
          <a:p>
            <a:fld id="{6422D543-5F4B-49B1-804D-4C6B7EE4FD96}" type="slidenum">
              <a:rPr lang="en-US" smtClean="0"/>
              <a:pPr/>
              <a:t>13</a:t>
            </a:fld>
            <a:endParaRPr lang="en-US" dirty="0"/>
          </a:p>
        </p:txBody>
      </p:sp>
    </p:spTree>
    <p:extLst>
      <p:ext uri="{BB962C8B-B14F-4D97-AF65-F5344CB8AC3E}">
        <p14:creationId xmlns:p14="http://schemas.microsoft.com/office/powerpoint/2010/main" val="346578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7F9D-4237-48B9-A859-00CF982D3182}"/>
              </a:ext>
            </a:extLst>
          </p:cNvPr>
          <p:cNvSpPr>
            <a:spLocks noGrp="1"/>
          </p:cNvSpPr>
          <p:nvPr>
            <p:ph type="title"/>
          </p:nvPr>
        </p:nvSpPr>
        <p:spPr/>
        <p:txBody>
          <a:bodyPr/>
          <a:lstStyle/>
          <a:p>
            <a:r>
              <a:rPr lang="en-US" dirty="0"/>
              <a:t>Current Statistics</a:t>
            </a:r>
          </a:p>
        </p:txBody>
      </p:sp>
      <p:sp>
        <p:nvSpPr>
          <p:cNvPr id="3" name="Content Placeholder 2">
            <a:extLst>
              <a:ext uri="{FF2B5EF4-FFF2-40B4-BE49-F238E27FC236}">
                <a16:creationId xmlns:a16="http://schemas.microsoft.com/office/drawing/2014/main" id="{0006FD62-CABB-4A98-8F14-04527F519D40}"/>
              </a:ext>
            </a:extLst>
          </p:cNvPr>
          <p:cNvSpPr>
            <a:spLocks noGrp="1"/>
          </p:cNvSpPr>
          <p:nvPr>
            <p:ph sz="quarter" idx="1"/>
          </p:nvPr>
        </p:nvSpPr>
        <p:spPr/>
        <p:txBody>
          <a:bodyPr>
            <a:normAutofit fontScale="92500"/>
          </a:bodyPr>
          <a:lstStyle/>
          <a:p>
            <a:r>
              <a:rPr lang="en-US" dirty="0"/>
              <a:t>The first dispensary in Ohio opened in January 2019.</a:t>
            </a:r>
          </a:p>
          <a:p>
            <a:r>
              <a:rPr lang="en-US" dirty="0"/>
              <a:t>56 dispensaries have been granted provisional licenses; only 20 have been approved to open.</a:t>
            </a:r>
          </a:p>
          <a:p>
            <a:r>
              <a:rPr lang="en-US" dirty="0"/>
              <a:t>More than 42,000 patients have been approved to legally buy medical marijuana with a physician’s recommendation.</a:t>
            </a:r>
          </a:p>
          <a:p>
            <a:r>
              <a:rPr lang="en-US" dirty="0"/>
              <a:t>About half of these patients have purchased medical  marijuana from the state licensed dispensaries.</a:t>
            </a:r>
          </a:p>
          <a:p>
            <a:r>
              <a:rPr lang="en-US" dirty="0"/>
              <a:t>2,677 patients are military veterans who receive a 50% reduction in their registration fees. </a:t>
            </a:r>
          </a:p>
          <a:p>
            <a:pPr marL="0" indent="0">
              <a:buNone/>
            </a:pPr>
            <a:endParaRPr lang="en-US" dirty="0"/>
          </a:p>
        </p:txBody>
      </p:sp>
      <p:sp>
        <p:nvSpPr>
          <p:cNvPr id="4" name="Slide Number Placeholder 3">
            <a:extLst>
              <a:ext uri="{FF2B5EF4-FFF2-40B4-BE49-F238E27FC236}">
                <a16:creationId xmlns:a16="http://schemas.microsoft.com/office/drawing/2014/main" id="{D288D0EB-826E-419D-9212-6E1C6DEA0C70}"/>
              </a:ext>
            </a:extLst>
          </p:cNvPr>
          <p:cNvSpPr>
            <a:spLocks noGrp="1"/>
          </p:cNvSpPr>
          <p:nvPr>
            <p:ph type="sldNum" sz="quarter" idx="12"/>
          </p:nvPr>
        </p:nvSpPr>
        <p:spPr/>
        <p:txBody>
          <a:bodyPr/>
          <a:lstStyle/>
          <a:p>
            <a:fld id="{6422D543-5F4B-49B1-804D-4C6B7EE4FD96}" type="slidenum">
              <a:rPr lang="en-US" smtClean="0"/>
              <a:pPr/>
              <a:t>14</a:t>
            </a:fld>
            <a:endParaRPr lang="en-US" dirty="0"/>
          </a:p>
        </p:txBody>
      </p:sp>
    </p:spTree>
    <p:extLst>
      <p:ext uri="{BB962C8B-B14F-4D97-AF65-F5344CB8AC3E}">
        <p14:creationId xmlns:p14="http://schemas.microsoft.com/office/powerpoint/2010/main" val="411791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823D-6793-4F36-A05B-7A2E90CF6663}"/>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A6405D4C-133F-4471-9969-90DE38175885}"/>
              </a:ext>
            </a:extLst>
          </p:cNvPr>
          <p:cNvSpPr>
            <a:spLocks noGrp="1"/>
          </p:cNvSpPr>
          <p:nvPr>
            <p:ph sz="quarter" idx="1"/>
          </p:nvPr>
        </p:nvSpPr>
        <p:spPr>
          <a:xfrm>
            <a:off x="457200" y="1524000"/>
            <a:ext cx="8229600" cy="4632960"/>
          </a:xfrm>
        </p:spPr>
        <p:txBody>
          <a:bodyPr>
            <a:normAutofit/>
          </a:bodyPr>
          <a:lstStyle/>
          <a:p>
            <a:pPr marL="0" indent="0" algn="ctr">
              <a:buNone/>
            </a:pPr>
            <a:r>
              <a:rPr lang="en-US" sz="2400" i="1" dirty="0"/>
              <a:t>To report an adverse reaction to medical marijuana, </a:t>
            </a:r>
          </a:p>
          <a:p>
            <a:pPr marL="0" indent="0" algn="ctr">
              <a:buNone/>
            </a:pPr>
            <a:r>
              <a:rPr lang="en-US" sz="2400" i="1" dirty="0"/>
              <a:t>or for any questions about the program:</a:t>
            </a:r>
          </a:p>
          <a:p>
            <a:pPr marL="0" indent="0" algn="ctr">
              <a:buNone/>
            </a:pPr>
            <a:endParaRPr lang="en-US" sz="2400" dirty="0"/>
          </a:p>
          <a:p>
            <a:pPr marL="0" indent="0" algn="ctr">
              <a:buNone/>
            </a:pPr>
            <a:r>
              <a:rPr lang="en-US" sz="2600" b="1" dirty="0"/>
              <a:t>Ohio Medical Marijuana Program Toll-Free Helpline </a:t>
            </a:r>
          </a:p>
          <a:p>
            <a:pPr marL="0" indent="0" algn="ctr">
              <a:buNone/>
            </a:pPr>
            <a:r>
              <a:rPr lang="en-US" sz="2400" b="1" dirty="0"/>
              <a:t>1-833-4OH-MMCP </a:t>
            </a:r>
            <a:endParaRPr lang="en-US" sz="2400" dirty="0"/>
          </a:p>
          <a:p>
            <a:pPr marL="0" indent="0" algn="ctr">
              <a:buNone/>
            </a:pPr>
            <a:r>
              <a:rPr lang="en-US" sz="2400" b="1" dirty="0"/>
              <a:t>(1-833-464-6627)</a:t>
            </a:r>
            <a:endParaRPr lang="en-US" sz="2400" dirty="0"/>
          </a:p>
          <a:p>
            <a:pPr marL="0" indent="0" algn="ctr">
              <a:buNone/>
            </a:pPr>
            <a:r>
              <a:rPr lang="en-US" sz="2400" b="1" dirty="0">
                <a:hlinkClick r:id="rId2"/>
              </a:rPr>
              <a:t>WWW.MEDICALMARIJUANA.OHIO.GOV</a:t>
            </a:r>
            <a:endParaRPr lang="en-US" sz="2400" b="1" dirty="0"/>
          </a:p>
          <a:p>
            <a:endParaRPr lang="en-US" dirty="0"/>
          </a:p>
        </p:txBody>
      </p:sp>
      <p:sp>
        <p:nvSpPr>
          <p:cNvPr id="4" name="Slide Number Placeholder 3">
            <a:extLst>
              <a:ext uri="{FF2B5EF4-FFF2-40B4-BE49-F238E27FC236}">
                <a16:creationId xmlns:a16="http://schemas.microsoft.com/office/drawing/2014/main" id="{AE8F70E1-4022-465D-95EC-8D8741CD5ED3}"/>
              </a:ext>
            </a:extLst>
          </p:cNvPr>
          <p:cNvSpPr>
            <a:spLocks noGrp="1"/>
          </p:cNvSpPr>
          <p:nvPr>
            <p:ph type="sldNum" sz="quarter" idx="12"/>
          </p:nvPr>
        </p:nvSpPr>
        <p:spPr/>
        <p:txBody>
          <a:bodyPr/>
          <a:lstStyle/>
          <a:p>
            <a:fld id="{6422D543-5F4B-49B1-804D-4C6B7EE4FD96}" type="slidenum">
              <a:rPr lang="en-US" smtClean="0"/>
              <a:pPr/>
              <a:t>15</a:t>
            </a:fld>
            <a:endParaRPr lang="en-US" dirty="0"/>
          </a:p>
        </p:txBody>
      </p:sp>
    </p:spTree>
    <p:extLst>
      <p:ext uri="{BB962C8B-B14F-4D97-AF65-F5344CB8AC3E}">
        <p14:creationId xmlns:p14="http://schemas.microsoft.com/office/powerpoint/2010/main" val="2017687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7BD3-B6E4-44A1-96F1-8B22C5BC139F}"/>
              </a:ext>
            </a:extLst>
          </p:cNvPr>
          <p:cNvSpPr>
            <a:spLocks noGrp="1"/>
          </p:cNvSpPr>
          <p:nvPr>
            <p:ph type="title"/>
          </p:nvPr>
        </p:nvSpPr>
        <p:spPr/>
        <p:txBody>
          <a:bodyPr/>
          <a:lstStyle/>
          <a:p>
            <a:r>
              <a:rPr lang="en-US" dirty="0"/>
              <a:t>Questions from States</a:t>
            </a:r>
          </a:p>
        </p:txBody>
      </p:sp>
      <p:sp>
        <p:nvSpPr>
          <p:cNvPr id="4" name="Slide Number Placeholder 3">
            <a:extLst>
              <a:ext uri="{FF2B5EF4-FFF2-40B4-BE49-F238E27FC236}">
                <a16:creationId xmlns:a16="http://schemas.microsoft.com/office/drawing/2014/main" id="{94EACC36-9D44-4284-8A1E-8A3F5B944D25}"/>
              </a:ext>
            </a:extLst>
          </p:cNvPr>
          <p:cNvSpPr>
            <a:spLocks noGrp="1"/>
          </p:cNvSpPr>
          <p:nvPr>
            <p:ph type="sldNum" sz="quarter" idx="12"/>
          </p:nvPr>
        </p:nvSpPr>
        <p:spPr/>
        <p:txBody>
          <a:bodyPr/>
          <a:lstStyle/>
          <a:p>
            <a:fld id="{6422D543-5F4B-49B1-804D-4C6B7EE4FD96}" type="slidenum">
              <a:rPr lang="en-US" smtClean="0"/>
              <a:pPr/>
              <a:t>16</a:t>
            </a:fld>
            <a:endParaRPr lang="en-US" dirty="0"/>
          </a:p>
        </p:txBody>
      </p:sp>
      <p:pic>
        <p:nvPicPr>
          <p:cNvPr id="5" name="Picture 4">
            <a:extLst>
              <a:ext uri="{FF2B5EF4-FFF2-40B4-BE49-F238E27FC236}">
                <a16:creationId xmlns:a16="http://schemas.microsoft.com/office/drawing/2014/main" id="{FCB48EBA-AD7E-42A9-AFC0-D633DAD6A3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412" y="1715999"/>
            <a:ext cx="3429176" cy="3426001"/>
          </a:xfrm>
          <a:prstGeom prst="rect">
            <a:avLst/>
          </a:prstGeom>
        </p:spPr>
      </p:pic>
    </p:spTree>
    <p:extLst>
      <p:ext uri="{BB962C8B-B14F-4D97-AF65-F5344CB8AC3E}">
        <p14:creationId xmlns:p14="http://schemas.microsoft.com/office/powerpoint/2010/main" val="199895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ED3B-2EF4-46A9-9E1E-A31741B1230A}"/>
              </a:ext>
            </a:extLst>
          </p:cNvPr>
          <p:cNvSpPr>
            <a:spLocks noGrp="1"/>
          </p:cNvSpPr>
          <p:nvPr>
            <p:ph type="title"/>
          </p:nvPr>
        </p:nvSpPr>
        <p:spPr/>
        <p:txBody>
          <a:bodyPr/>
          <a:lstStyle/>
          <a:p>
            <a:r>
              <a:rPr lang="en-US" dirty="0"/>
              <a:t>Thank You!</a:t>
            </a:r>
          </a:p>
        </p:txBody>
      </p:sp>
      <p:sp>
        <p:nvSpPr>
          <p:cNvPr id="4" name="Slide Number Placeholder 3">
            <a:extLst>
              <a:ext uri="{FF2B5EF4-FFF2-40B4-BE49-F238E27FC236}">
                <a16:creationId xmlns:a16="http://schemas.microsoft.com/office/drawing/2014/main" id="{A1A11861-0E64-4FDF-9390-3C58068F0251}"/>
              </a:ext>
            </a:extLst>
          </p:cNvPr>
          <p:cNvSpPr>
            <a:spLocks noGrp="1"/>
          </p:cNvSpPr>
          <p:nvPr>
            <p:ph type="sldNum" sz="quarter" idx="12"/>
          </p:nvPr>
        </p:nvSpPr>
        <p:spPr/>
        <p:txBody>
          <a:bodyPr/>
          <a:lstStyle/>
          <a:p>
            <a:fld id="{6422D543-5F4B-49B1-804D-4C6B7EE4FD96}" type="slidenum">
              <a:rPr lang="en-US" smtClean="0"/>
              <a:pPr/>
              <a:t>17</a:t>
            </a:fld>
            <a:endParaRPr lang="en-US" dirty="0"/>
          </a:p>
        </p:txBody>
      </p:sp>
      <p:sp>
        <p:nvSpPr>
          <p:cNvPr id="9" name="Content Placeholder 8">
            <a:extLst>
              <a:ext uri="{FF2B5EF4-FFF2-40B4-BE49-F238E27FC236}">
                <a16:creationId xmlns:a16="http://schemas.microsoft.com/office/drawing/2014/main" id="{76EC5485-836D-46D0-A6B5-D01359A1C208}"/>
              </a:ext>
            </a:extLst>
          </p:cNvPr>
          <p:cNvSpPr>
            <a:spLocks noGrp="1"/>
          </p:cNvSpPr>
          <p:nvPr>
            <p:ph sz="quarter" idx="1"/>
          </p:nvPr>
        </p:nvSpPr>
        <p:spPr/>
        <p:txBody>
          <a:bodyPr/>
          <a:lstStyle/>
          <a:p>
            <a:pPr marL="0" indent="0" algn="ctr">
              <a:buNone/>
            </a:pPr>
            <a:endParaRPr lang="en-US" dirty="0"/>
          </a:p>
          <a:p>
            <a:pPr marL="0" indent="0" algn="ctr">
              <a:spcBef>
                <a:spcPts val="2400"/>
              </a:spcBef>
              <a:buNone/>
            </a:pPr>
            <a:r>
              <a:rPr lang="en-US" dirty="0"/>
              <a:t>Jane Lengel, Ohio NBCP Manager</a:t>
            </a:r>
          </a:p>
          <a:p>
            <a:pPr marL="0" indent="0" algn="ctr">
              <a:spcBef>
                <a:spcPts val="400"/>
              </a:spcBef>
              <a:buNone/>
            </a:pPr>
            <a:r>
              <a:rPr lang="en-US" dirty="0">
                <a:hlinkClick r:id="rId2">
                  <a:extLst>
                    <a:ext uri="{A12FA001-AC4F-418D-AE19-62706E023703}">
                      <ahyp:hlinkClr xmlns:ahyp="http://schemas.microsoft.com/office/drawing/2018/hyperlinkcolor" val="tx"/>
                    </a:ext>
                  </a:extLst>
                </a:hlinkClick>
              </a:rPr>
              <a:t>jane.lengel@medicaid.ohio.gov</a:t>
            </a:r>
            <a:endParaRPr lang="en-US" dirty="0"/>
          </a:p>
          <a:p>
            <a:pPr marL="0" indent="0" algn="ctr">
              <a:spcBef>
                <a:spcPts val="400"/>
              </a:spcBef>
              <a:buNone/>
            </a:pPr>
            <a:r>
              <a:rPr lang="en-US" dirty="0"/>
              <a:t>1-614-752-2051</a:t>
            </a:r>
          </a:p>
          <a:p>
            <a:pPr marL="0" indent="0" algn="ctr">
              <a:buNone/>
            </a:pPr>
            <a:endParaRPr lang="en-US" dirty="0"/>
          </a:p>
          <a:p>
            <a:endParaRPr lang="en-US" dirty="0"/>
          </a:p>
        </p:txBody>
      </p:sp>
      <p:pic>
        <p:nvPicPr>
          <p:cNvPr id="11" name="Picture 10">
            <a:extLst>
              <a:ext uri="{FF2B5EF4-FFF2-40B4-BE49-F238E27FC236}">
                <a16:creationId xmlns:a16="http://schemas.microsoft.com/office/drawing/2014/main" id="{8AC2F04D-9156-4921-A782-A10B8222F2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1674" y="3962400"/>
            <a:ext cx="5120651" cy="1040772"/>
          </a:xfrm>
          <a:prstGeom prst="rect">
            <a:avLst/>
          </a:prstGeom>
        </p:spPr>
      </p:pic>
    </p:spTree>
    <p:extLst>
      <p:ext uri="{BB962C8B-B14F-4D97-AF65-F5344CB8AC3E}">
        <p14:creationId xmlns:p14="http://schemas.microsoft.com/office/powerpoint/2010/main" val="105609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Overview</a:t>
            </a:r>
          </a:p>
        </p:txBody>
      </p:sp>
      <p:sp>
        <p:nvSpPr>
          <p:cNvPr id="4" name="Slide Number Placeholder 3"/>
          <p:cNvSpPr>
            <a:spLocks noGrp="1"/>
          </p:cNvSpPr>
          <p:nvPr>
            <p:ph type="sldNum" sz="quarter" idx="12"/>
          </p:nvPr>
        </p:nvSpPr>
        <p:spPr/>
        <p:txBody>
          <a:bodyPr/>
          <a:lstStyle/>
          <a:p>
            <a:pPr>
              <a:defRPr/>
            </a:pPr>
            <a:fld id="{7D10C2AC-D77A-411A-8AF8-B868A723A264}" type="slidenum">
              <a:rPr lang="en-US" altLang="en-US" smtClean="0"/>
              <a:pPr>
                <a:defRPr/>
              </a:pPr>
              <a:t>2</a:t>
            </a:fld>
            <a:endParaRPr lang="en-US" altLang="en-US"/>
          </a:p>
        </p:txBody>
      </p:sp>
      <p:sp>
        <p:nvSpPr>
          <p:cNvPr id="3" name="Content Placeholder 2"/>
          <p:cNvSpPr>
            <a:spLocks noGrp="1"/>
          </p:cNvSpPr>
          <p:nvPr>
            <p:ph sz="quarter" idx="1"/>
          </p:nvPr>
        </p:nvSpPr>
        <p:spPr/>
        <p:txBody>
          <a:bodyPr>
            <a:normAutofit/>
          </a:bodyPr>
          <a:lstStyle/>
          <a:p>
            <a:pPr lvl="0"/>
            <a:r>
              <a:rPr lang="en-US" u="sng" dirty="0"/>
              <a:t>Objective</a:t>
            </a:r>
            <a:r>
              <a:rPr lang="en-US" dirty="0"/>
              <a:t>: To provide a brief overview of Ohio’s Medical Marijuana Program and demonstrate how the NBCP fulfilled the background check requirement for caregivers.</a:t>
            </a:r>
          </a:p>
          <a:p>
            <a:pPr lvl="0"/>
            <a:r>
              <a:rPr lang="en-US" u="sng" dirty="0"/>
              <a:t>Questions from interested States</a:t>
            </a:r>
            <a:r>
              <a:rPr lang="en-US" dirty="0"/>
              <a:t>: Our conference goal is dialog. In this session, representatives from interested States are encouraged to ask questions; describe their challenges of effectiveness, efficiency and equity; and exchange information.</a:t>
            </a:r>
          </a:p>
        </p:txBody>
      </p:sp>
    </p:spTree>
    <p:extLst>
      <p:ext uri="{BB962C8B-B14F-4D97-AF65-F5344CB8AC3E}">
        <p14:creationId xmlns:p14="http://schemas.microsoft.com/office/powerpoint/2010/main" val="25069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Disclaimer</a:t>
            </a:r>
          </a:p>
        </p:txBody>
      </p:sp>
      <p:sp>
        <p:nvSpPr>
          <p:cNvPr id="4" name="Slide Number Placeholder 3"/>
          <p:cNvSpPr>
            <a:spLocks noGrp="1"/>
          </p:cNvSpPr>
          <p:nvPr>
            <p:ph type="sldNum" sz="quarter" idx="12"/>
          </p:nvPr>
        </p:nvSpPr>
        <p:spPr/>
        <p:txBody>
          <a:bodyPr/>
          <a:lstStyle/>
          <a:p>
            <a:pPr>
              <a:defRPr/>
            </a:pPr>
            <a:fld id="{7D10C2AC-D77A-411A-8AF8-B868A723A264}" type="slidenum">
              <a:rPr lang="en-US" altLang="en-US" smtClean="0"/>
              <a:pPr>
                <a:defRPr/>
              </a:pPr>
              <a:t>3</a:t>
            </a:fld>
            <a:endParaRPr lang="en-US" altLang="en-US"/>
          </a:p>
        </p:txBody>
      </p:sp>
      <p:sp>
        <p:nvSpPr>
          <p:cNvPr id="3" name="Content Placeholder 2"/>
          <p:cNvSpPr>
            <a:spLocks noGrp="1"/>
          </p:cNvSpPr>
          <p:nvPr>
            <p:ph sz="quarter" idx="1"/>
          </p:nvPr>
        </p:nvSpPr>
        <p:spPr/>
        <p:txBody>
          <a:bodyPr>
            <a:normAutofit/>
          </a:bodyPr>
          <a:lstStyle/>
          <a:p>
            <a:pPr lvl="0"/>
            <a:r>
              <a:rPr lang="en-US" dirty="0"/>
              <a:t>No federal grant or federal funds of any kind were used to establish or support the medical marijuana program background checks.</a:t>
            </a:r>
          </a:p>
          <a:p>
            <a:pPr lvl="0"/>
            <a:r>
              <a:rPr lang="en-US" dirty="0"/>
              <a:t>The Ohio Department of Medicaid created a separate funding code so all costs were allocated only to state funds.</a:t>
            </a:r>
          </a:p>
          <a:p>
            <a:pPr lvl="0"/>
            <a:r>
              <a:rPr lang="en-US" dirty="0"/>
              <a:t>All staff hours were carefully tracked and allocated to the tenth of an hour and posted daily to the designated state funding code. </a:t>
            </a:r>
          </a:p>
        </p:txBody>
      </p:sp>
    </p:spTree>
    <p:extLst>
      <p:ext uri="{BB962C8B-B14F-4D97-AF65-F5344CB8AC3E}">
        <p14:creationId xmlns:p14="http://schemas.microsoft.com/office/powerpoint/2010/main" val="244977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566D-A930-42BA-8305-EE7C2EB8715E}"/>
              </a:ext>
            </a:extLst>
          </p:cNvPr>
          <p:cNvSpPr>
            <a:spLocks noGrp="1"/>
          </p:cNvSpPr>
          <p:nvPr>
            <p:ph type="title"/>
          </p:nvPr>
        </p:nvSpPr>
        <p:spPr/>
        <p:txBody>
          <a:bodyPr>
            <a:normAutofit/>
          </a:bodyPr>
          <a:lstStyle/>
          <a:p>
            <a:r>
              <a:rPr lang="en-US" sz="3000" dirty="0"/>
              <a:t>Background</a:t>
            </a:r>
          </a:p>
        </p:txBody>
      </p:sp>
      <p:sp>
        <p:nvSpPr>
          <p:cNvPr id="3" name="Content Placeholder 2">
            <a:extLst>
              <a:ext uri="{FF2B5EF4-FFF2-40B4-BE49-F238E27FC236}">
                <a16:creationId xmlns:a16="http://schemas.microsoft.com/office/drawing/2014/main" id="{78B2FA24-152B-4D69-B97E-737B1F498775}"/>
              </a:ext>
            </a:extLst>
          </p:cNvPr>
          <p:cNvSpPr>
            <a:spLocks noGrp="1"/>
          </p:cNvSpPr>
          <p:nvPr>
            <p:ph sz="quarter" idx="1"/>
          </p:nvPr>
        </p:nvSpPr>
        <p:spPr/>
        <p:txBody>
          <a:bodyPr>
            <a:normAutofit fontScale="92500" lnSpcReduction="20000"/>
          </a:bodyPr>
          <a:lstStyle/>
          <a:p>
            <a:r>
              <a:rPr lang="en-US" dirty="0"/>
              <a:t>Ohio passed legislation in 2016 approving medical marijuana for use in treating certain medical conditions. </a:t>
            </a:r>
          </a:p>
          <a:p>
            <a:r>
              <a:rPr lang="en-US" dirty="0"/>
              <a:t>HB 523, effective September 8, 2016, created the Ohio Medical Marijuana Control Program (OMMCP).</a:t>
            </a:r>
          </a:p>
          <a:p>
            <a:r>
              <a:rPr lang="en-US" dirty="0"/>
              <a:t>Ohio law regulates cultivators, processors, testing laboratories, dispensaries, physicians, patients, and caregivers.</a:t>
            </a:r>
          </a:p>
          <a:p>
            <a:r>
              <a:rPr lang="en-US" dirty="0"/>
              <a:t>Three state agencies are responsible for the operation of Ohio’s Medical Marijuana Control Program</a:t>
            </a:r>
          </a:p>
          <a:p>
            <a:pPr lvl="1"/>
            <a:r>
              <a:rPr lang="en-US" dirty="0"/>
              <a:t>Ohio Department of Commerce</a:t>
            </a:r>
          </a:p>
          <a:p>
            <a:pPr lvl="1"/>
            <a:r>
              <a:rPr lang="en-US" dirty="0"/>
              <a:t>State of Ohio Board of Pharmacy</a:t>
            </a:r>
          </a:p>
          <a:p>
            <a:pPr lvl="1"/>
            <a:r>
              <a:rPr lang="en-US" dirty="0"/>
              <a:t>State of Ohio Medical Board </a:t>
            </a:r>
          </a:p>
        </p:txBody>
      </p:sp>
      <p:sp>
        <p:nvSpPr>
          <p:cNvPr id="4" name="Slide Number Placeholder 3">
            <a:extLst>
              <a:ext uri="{FF2B5EF4-FFF2-40B4-BE49-F238E27FC236}">
                <a16:creationId xmlns:a16="http://schemas.microsoft.com/office/drawing/2014/main" id="{13130392-7FC8-47F9-8D01-2D35E300B762}"/>
              </a:ext>
            </a:extLst>
          </p:cNvPr>
          <p:cNvSpPr>
            <a:spLocks noGrp="1"/>
          </p:cNvSpPr>
          <p:nvPr>
            <p:ph type="sldNum" sz="quarter" idx="12"/>
          </p:nvPr>
        </p:nvSpPr>
        <p:spPr/>
        <p:txBody>
          <a:bodyPr/>
          <a:lstStyle/>
          <a:p>
            <a:fld id="{6422D543-5F4B-49B1-804D-4C6B7EE4FD96}" type="slidenum">
              <a:rPr lang="en-US" smtClean="0"/>
              <a:pPr/>
              <a:t>4</a:t>
            </a:fld>
            <a:endParaRPr lang="en-US" dirty="0"/>
          </a:p>
        </p:txBody>
      </p:sp>
    </p:spTree>
    <p:extLst>
      <p:ext uri="{BB962C8B-B14F-4D97-AF65-F5344CB8AC3E}">
        <p14:creationId xmlns:p14="http://schemas.microsoft.com/office/powerpoint/2010/main" val="120378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89136-7D98-4028-8DCA-6D1A02A27DA7}"/>
              </a:ext>
            </a:extLst>
          </p:cNvPr>
          <p:cNvSpPr>
            <a:spLocks noGrp="1"/>
          </p:cNvSpPr>
          <p:nvPr>
            <p:ph type="title"/>
          </p:nvPr>
        </p:nvSpPr>
        <p:spPr/>
        <p:txBody>
          <a:bodyPr/>
          <a:lstStyle/>
          <a:p>
            <a:r>
              <a:rPr lang="en-US" dirty="0"/>
              <a:t>Physicians</a:t>
            </a:r>
          </a:p>
        </p:txBody>
      </p:sp>
      <p:sp>
        <p:nvSpPr>
          <p:cNvPr id="3" name="Content Placeholder 2">
            <a:extLst>
              <a:ext uri="{FF2B5EF4-FFF2-40B4-BE49-F238E27FC236}">
                <a16:creationId xmlns:a16="http://schemas.microsoft.com/office/drawing/2014/main" id="{B5435D2C-276E-4BA3-BA00-63400242579A}"/>
              </a:ext>
            </a:extLst>
          </p:cNvPr>
          <p:cNvSpPr>
            <a:spLocks noGrp="1"/>
          </p:cNvSpPr>
          <p:nvPr>
            <p:ph sz="quarter" idx="1"/>
          </p:nvPr>
        </p:nvSpPr>
        <p:spPr/>
        <p:txBody>
          <a:bodyPr>
            <a:normAutofit fontScale="92500" lnSpcReduction="20000"/>
          </a:bodyPr>
          <a:lstStyle/>
          <a:p>
            <a:r>
              <a:rPr lang="en-US" dirty="0"/>
              <a:t>Physicians are required to complete two hours of approved CME training in order to recommend (not prescribe) medical marijuana.</a:t>
            </a:r>
          </a:p>
          <a:p>
            <a:r>
              <a:rPr lang="en-US" dirty="0"/>
              <a:t>The State Medical Board of Ohio then issues a Certificate to Recommend (CTR) as an endorsement to the physician’s medical license.</a:t>
            </a:r>
          </a:p>
          <a:p>
            <a:r>
              <a:rPr lang="en-US" dirty="0"/>
              <a:t>A physician with a CTR can register both the patient and caregiver in the Patient and Caregiver Registry.</a:t>
            </a:r>
          </a:p>
          <a:p>
            <a:r>
              <a:rPr lang="en-US" dirty="0"/>
              <a:t>A certified physician can recommend up to a 90-day supply of medical marijuana with three refills (totaling up to a 360-day supply if appropriate for the patient).</a:t>
            </a:r>
          </a:p>
          <a:p>
            <a:r>
              <a:rPr lang="en-US" dirty="0"/>
              <a:t>Total active CTR physicians in Ohio as of June 2019:  512.</a:t>
            </a:r>
          </a:p>
          <a:p>
            <a:endParaRPr lang="en-US" dirty="0"/>
          </a:p>
        </p:txBody>
      </p:sp>
      <p:sp>
        <p:nvSpPr>
          <p:cNvPr id="4" name="Slide Number Placeholder 3">
            <a:extLst>
              <a:ext uri="{FF2B5EF4-FFF2-40B4-BE49-F238E27FC236}">
                <a16:creationId xmlns:a16="http://schemas.microsoft.com/office/drawing/2014/main" id="{49F5463C-9212-493B-BBC0-B5EAA01F1243}"/>
              </a:ext>
            </a:extLst>
          </p:cNvPr>
          <p:cNvSpPr>
            <a:spLocks noGrp="1"/>
          </p:cNvSpPr>
          <p:nvPr>
            <p:ph type="sldNum" sz="quarter" idx="12"/>
          </p:nvPr>
        </p:nvSpPr>
        <p:spPr/>
        <p:txBody>
          <a:bodyPr/>
          <a:lstStyle/>
          <a:p>
            <a:fld id="{6422D543-5F4B-49B1-804D-4C6B7EE4FD96}" type="slidenum">
              <a:rPr lang="en-US" smtClean="0"/>
              <a:pPr/>
              <a:t>5</a:t>
            </a:fld>
            <a:endParaRPr lang="en-US" dirty="0"/>
          </a:p>
        </p:txBody>
      </p:sp>
    </p:spTree>
    <p:extLst>
      <p:ext uri="{BB962C8B-B14F-4D97-AF65-F5344CB8AC3E}">
        <p14:creationId xmlns:p14="http://schemas.microsoft.com/office/powerpoint/2010/main" val="260083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A2E5-1B95-4216-A444-71C1F25DDBB2}"/>
              </a:ext>
            </a:extLst>
          </p:cNvPr>
          <p:cNvSpPr>
            <a:spLocks noGrp="1"/>
          </p:cNvSpPr>
          <p:nvPr>
            <p:ph type="title"/>
          </p:nvPr>
        </p:nvSpPr>
        <p:spPr/>
        <p:txBody>
          <a:bodyPr/>
          <a:lstStyle/>
          <a:p>
            <a:r>
              <a:rPr lang="en-US" dirty="0"/>
              <a:t> 21Qualifying Medical Conditions </a:t>
            </a:r>
          </a:p>
        </p:txBody>
      </p:sp>
      <p:sp>
        <p:nvSpPr>
          <p:cNvPr id="3" name="Content Placeholder 2">
            <a:extLst>
              <a:ext uri="{FF2B5EF4-FFF2-40B4-BE49-F238E27FC236}">
                <a16:creationId xmlns:a16="http://schemas.microsoft.com/office/drawing/2014/main" id="{57CBB063-EF42-4D82-9494-70A02A6DA8C2}"/>
              </a:ext>
            </a:extLst>
          </p:cNvPr>
          <p:cNvSpPr>
            <a:spLocks noGrp="1"/>
          </p:cNvSpPr>
          <p:nvPr>
            <p:ph sz="quarter" idx="1"/>
          </p:nvPr>
        </p:nvSpPr>
        <p:spPr>
          <a:xfrm>
            <a:off x="228600" y="1219200"/>
            <a:ext cx="4343400" cy="4937760"/>
          </a:xfrm>
        </p:spPr>
        <p:txBody>
          <a:bodyPr>
            <a:noAutofit/>
          </a:bodyPr>
          <a:lstStyle/>
          <a:p>
            <a:pPr lvl="0">
              <a:spcBef>
                <a:spcPts val="300"/>
              </a:spcBef>
            </a:pPr>
            <a:r>
              <a:rPr lang="en-US" sz="2300" dirty="0"/>
              <a:t>AIDS</a:t>
            </a:r>
          </a:p>
          <a:p>
            <a:pPr lvl="0">
              <a:spcBef>
                <a:spcPts val="300"/>
              </a:spcBef>
            </a:pPr>
            <a:r>
              <a:rPr lang="en-US" sz="2300" dirty="0"/>
              <a:t>Amyotrophic lateral sclerosis</a:t>
            </a:r>
          </a:p>
          <a:p>
            <a:pPr lvl="0">
              <a:spcBef>
                <a:spcPts val="300"/>
              </a:spcBef>
            </a:pPr>
            <a:r>
              <a:rPr lang="en-US" sz="2300" dirty="0"/>
              <a:t>Alzheimer’s disease</a:t>
            </a:r>
          </a:p>
          <a:p>
            <a:pPr lvl="0">
              <a:spcBef>
                <a:spcPts val="300"/>
              </a:spcBef>
            </a:pPr>
            <a:r>
              <a:rPr lang="en-US" sz="2300" dirty="0"/>
              <a:t>Cancer</a:t>
            </a:r>
          </a:p>
          <a:p>
            <a:pPr lvl="0">
              <a:spcBef>
                <a:spcPts val="300"/>
              </a:spcBef>
            </a:pPr>
            <a:r>
              <a:rPr lang="en-US" sz="2300" dirty="0"/>
              <a:t>Chronic traumatic encephalopathy</a:t>
            </a:r>
          </a:p>
          <a:p>
            <a:pPr lvl="0">
              <a:spcBef>
                <a:spcPts val="300"/>
              </a:spcBef>
            </a:pPr>
            <a:r>
              <a:rPr lang="en-US" sz="2300" dirty="0"/>
              <a:t>Crohn’s disease</a:t>
            </a:r>
          </a:p>
          <a:p>
            <a:pPr lvl="0">
              <a:spcBef>
                <a:spcPts val="300"/>
              </a:spcBef>
            </a:pPr>
            <a:r>
              <a:rPr lang="en-US" sz="2300" dirty="0"/>
              <a:t>Epilepsy or another seizure disorder</a:t>
            </a:r>
          </a:p>
          <a:p>
            <a:pPr lvl="0">
              <a:spcBef>
                <a:spcPts val="300"/>
              </a:spcBef>
            </a:pPr>
            <a:r>
              <a:rPr lang="en-US" sz="2300" dirty="0"/>
              <a:t>Fibromyalgia</a:t>
            </a:r>
          </a:p>
          <a:p>
            <a:pPr lvl="0">
              <a:spcBef>
                <a:spcPts val="300"/>
              </a:spcBef>
            </a:pPr>
            <a:r>
              <a:rPr lang="en-US" sz="2300" dirty="0"/>
              <a:t>Glaucoma</a:t>
            </a:r>
          </a:p>
          <a:p>
            <a:pPr lvl="0">
              <a:spcBef>
                <a:spcPts val="300"/>
              </a:spcBef>
            </a:pPr>
            <a:r>
              <a:rPr lang="en-US" sz="2300" dirty="0"/>
              <a:t>Hepatitis C</a:t>
            </a:r>
          </a:p>
          <a:p>
            <a:pPr marL="0" indent="0">
              <a:spcBef>
                <a:spcPts val="300"/>
              </a:spcBef>
              <a:buNone/>
            </a:pPr>
            <a:endParaRPr lang="en-US" sz="2300" dirty="0"/>
          </a:p>
        </p:txBody>
      </p:sp>
      <p:sp>
        <p:nvSpPr>
          <p:cNvPr id="4" name="Slide Number Placeholder 3">
            <a:extLst>
              <a:ext uri="{FF2B5EF4-FFF2-40B4-BE49-F238E27FC236}">
                <a16:creationId xmlns:a16="http://schemas.microsoft.com/office/drawing/2014/main" id="{C355E28E-A717-4A0E-B0C9-8B626D3E42F9}"/>
              </a:ext>
            </a:extLst>
          </p:cNvPr>
          <p:cNvSpPr>
            <a:spLocks noGrp="1"/>
          </p:cNvSpPr>
          <p:nvPr>
            <p:ph type="sldNum" sz="quarter" idx="12"/>
          </p:nvPr>
        </p:nvSpPr>
        <p:spPr/>
        <p:txBody>
          <a:bodyPr/>
          <a:lstStyle/>
          <a:p>
            <a:fld id="{6422D543-5F4B-49B1-804D-4C6B7EE4FD96}" type="slidenum">
              <a:rPr lang="en-US" smtClean="0"/>
              <a:pPr/>
              <a:t>6</a:t>
            </a:fld>
            <a:endParaRPr lang="en-US" dirty="0"/>
          </a:p>
        </p:txBody>
      </p:sp>
      <p:sp>
        <p:nvSpPr>
          <p:cNvPr id="5" name="Content Placeholder 2">
            <a:extLst>
              <a:ext uri="{FF2B5EF4-FFF2-40B4-BE49-F238E27FC236}">
                <a16:creationId xmlns:a16="http://schemas.microsoft.com/office/drawing/2014/main" id="{EE6EBFCE-18C1-495B-8E60-CAAA62AF6002}"/>
              </a:ext>
            </a:extLst>
          </p:cNvPr>
          <p:cNvSpPr txBox="1">
            <a:spLocks/>
          </p:cNvSpPr>
          <p:nvPr/>
        </p:nvSpPr>
        <p:spPr>
          <a:xfrm>
            <a:off x="4572000" y="1219200"/>
            <a:ext cx="4343400" cy="4937760"/>
          </a:xfrm>
          <a:prstGeom prst="rect">
            <a:avLst/>
          </a:prstGeom>
        </p:spPr>
        <p:txBody>
          <a:bodyPr vert="horz">
            <a:normAutofit/>
          </a:bodyPr>
          <a:lstStyle>
            <a:lvl1pPr marL="274320" indent="-274320" algn="l" rtl="0" eaLnBrk="1" latinLnBrk="0" hangingPunct="1">
              <a:spcBef>
                <a:spcPts val="600"/>
              </a:spcBef>
              <a:buClr>
                <a:srgbClr val="005392"/>
              </a:buClr>
              <a:buSzPct val="76000"/>
              <a:buFont typeface="Wingdings 3"/>
              <a:buChar char=""/>
              <a:defRPr kumimoji="0" sz="2800" b="0" kern="1200" baseline="0">
                <a:solidFill>
                  <a:srgbClr val="002060"/>
                </a:solidFill>
                <a:latin typeface="Arial" panose="020B0604020202020204" pitchFamily="34" charset="0"/>
                <a:ea typeface="+mn-ea"/>
                <a:cs typeface="+mn-cs"/>
              </a:defRPr>
            </a:lvl1pPr>
            <a:lvl2pPr marL="548640" indent="-274320" algn="l" rtl="0" eaLnBrk="1" latinLnBrk="0" hangingPunct="1">
              <a:spcBef>
                <a:spcPts val="500"/>
              </a:spcBef>
              <a:buClr>
                <a:srgbClr val="E7C92B"/>
              </a:buClr>
              <a:buSzPct val="76000"/>
              <a:buFont typeface="Wingdings 3"/>
              <a:buChar char=""/>
              <a:defRPr kumimoji="0" sz="2600" b="0" kern="1200" baseline="0">
                <a:solidFill>
                  <a:srgbClr val="002060"/>
                </a:solidFill>
                <a:latin typeface="Arial" panose="020B0604020202020204"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b="0" kern="1200">
                <a:solidFill>
                  <a:srgbClr val="002060"/>
                </a:solidFill>
                <a:latin typeface="Arial" panose="020B0604020202020204"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b="0" kern="1200">
                <a:solidFill>
                  <a:srgbClr val="002060"/>
                </a:solidFill>
                <a:latin typeface="Arial" panose="020B0604020202020204"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b="0" kern="1200">
                <a:solidFill>
                  <a:srgbClr val="002060"/>
                </a:solidFill>
                <a:latin typeface="Arial" panose="020B0604020202020204"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300"/>
              </a:spcBef>
            </a:pPr>
            <a:r>
              <a:rPr lang="en-US" sz="2300" dirty="0"/>
              <a:t>Inflammatory bowel disease</a:t>
            </a:r>
          </a:p>
          <a:p>
            <a:pPr lvl="0">
              <a:spcBef>
                <a:spcPts val="300"/>
              </a:spcBef>
            </a:pPr>
            <a:r>
              <a:rPr lang="en-US" sz="2300" dirty="0"/>
              <a:t>Multiple sclerosis</a:t>
            </a:r>
          </a:p>
          <a:p>
            <a:pPr lvl="0">
              <a:spcBef>
                <a:spcPts val="300"/>
              </a:spcBef>
            </a:pPr>
            <a:r>
              <a:rPr lang="en-US" sz="2300" dirty="0"/>
              <a:t>Pain that is either chronic and severe or intractable</a:t>
            </a:r>
          </a:p>
          <a:p>
            <a:pPr lvl="0">
              <a:spcBef>
                <a:spcPts val="300"/>
              </a:spcBef>
            </a:pPr>
            <a:r>
              <a:rPr lang="en-US" sz="2300" dirty="0"/>
              <a:t>Parkinson’s disease</a:t>
            </a:r>
          </a:p>
          <a:p>
            <a:pPr lvl="0">
              <a:spcBef>
                <a:spcPts val="300"/>
              </a:spcBef>
            </a:pPr>
            <a:r>
              <a:rPr lang="en-US" sz="2300" dirty="0"/>
              <a:t>Positive status for HIV</a:t>
            </a:r>
          </a:p>
          <a:p>
            <a:pPr lvl="0">
              <a:spcBef>
                <a:spcPts val="300"/>
              </a:spcBef>
            </a:pPr>
            <a:r>
              <a:rPr lang="en-US" sz="2300" dirty="0"/>
              <a:t>Post-traumatic stress disorder</a:t>
            </a:r>
          </a:p>
          <a:p>
            <a:pPr lvl="0">
              <a:spcBef>
                <a:spcPts val="300"/>
              </a:spcBef>
            </a:pPr>
            <a:r>
              <a:rPr lang="en-US" sz="2300" dirty="0"/>
              <a:t>Sickle cell anemia</a:t>
            </a:r>
          </a:p>
          <a:p>
            <a:pPr lvl="0">
              <a:spcBef>
                <a:spcPts val="300"/>
              </a:spcBef>
            </a:pPr>
            <a:r>
              <a:rPr lang="en-US" sz="2300" dirty="0"/>
              <a:t>Spinal cord disease or injury</a:t>
            </a:r>
          </a:p>
          <a:p>
            <a:pPr lvl="0">
              <a:spcBef>
                <a:spcPts val="300"/>
              </a:spcBef>
            </a:pPr>
            <a:r>
              <a:rPr lang="en-US" sz="2300" dirty="0"/>
              <a:t>Tourette’s syndrome</a:t>
            </a:r>
          </a:p>
          <a:p>
            <a:pPr lvl="0">
              <a:spcBef>
                <a:spcPts val="300"/>
              </a:spcBef>
            </a:pPr>
            <a:r>
              <a:rPr lang="en-US" sz="2300" dirty="0"/>
              <a:t>Traumatic brain injury</a:t>
            </a:r>
          </a:p>
          <a:p>
            <a:pPr lvl="0">
              <a:spcBef>
                <a:spcPts val="300"/>
              </a:spcBef>
            </a:pPr>
            <a:r>
              <a:rPr lang="en-US" sz="2300" dirty="0"/>
              <a:t>Ulcerative colitis</a:t>
            </a:r>
          </a:p>
        </p:txBody>
      </p:sp>
    </p:spTree>
    <p:extLst>
      <p:ext uri="{BB962C8B-B14F-4D97-AF65-F5344CB8AC3E}">
        <p14:creationId xmlns:p14="http://schemas.microsoft.com/office/powerpoint/2010/main" val="80029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44BB-D586-45EE-ACC7-0F13FC24E68C}"/>
              </a:ext>
            </a:extLst>
          </p:cNvPr>
          <p:cNvSpPr>
            <a:spLocks noGrp="1"/>
          </p:cNvSpPr>
          <p:nvPr>
            <p:ph type="title"/>
          </p:nvPr>
        </p:nvSpPr>
        <p:spPr/>
        <p:txBody>
          <a:bodyPr/>
          <a:lstStyle/>
          <a:p>
            <a:r>
              <a:rPr lang="en-US" dirty="0"/>
              <a:t>Patients</a:t>
            </a:r>
          </a:p>
        </p:txBody>
      </p:sp>
      <p:sp>
        <p:nvSpPr>
          <p:cNvPr id="3" name="Content Placeholder 2">
            <a:extLst>
              <a:ext uri="{FF2B5EF4-FFF2-40B4-BE49-F238E27FC236}">
                <a16:creationId xmlns:a16="http://schemas.microsoft.com/office/drawing/2014/main" id="{71769E8B-C15C-4350-A34B-D013926D550D}"/>
              </a:ext>
            </a:extLst>
          </p:cNvPr>
          <p:cNvSpPr>
            <a:spLocks noGrp="1"/>
          </p:cNvSpPr>
          <p:nvPr>
            <p:ph sz="quarter" idx="1"/>
          </p:nvPr>
        </p:nvSpPr>
        <p:spPr>
          <a:xfrm>
            <a:off x="457200" y="990600"/>
            <a:ext cx="8229600" cy="5369583"/>
          </a:xfrm>
        </p:spPr>
        <p:txBody>
          <a:bodyPr>
            <a:normAutofit fontScale="92500" lnSpcReduction="20000"/>
          </a:bodyPr>
          <a:lstStyle/>
          <a:p>
            <a:r>
              <a:rPr lang="en-US" dirty="0"/>
              <a:t>All patients, including minors, are required to have a government-issued photo identification to be used as part of the registry. The same identification will need to be presented at the dispensary. </a:t>
            </a:r>
          </a:p>
          <a:p>
            <a:r>
              <a:rPr lang="en-US" dirty="0"/>
              <a:t>To register as a patient:</a:t>
            </a:r>
          </a:p>
          <a:p>
            <a:pPr lvl="1"/>
            <a:r>
              <a:rPr lang="en-US" dirty="0"/>
              <a:t>Visit a physician who is certified to recommend medical marijuana, and provide valid identification.</a:t>
            </a:r>
          </a:p>
          <a:p>
            <a:pPr lvl="1"/>
            <a:r>
              <a:rPr lang="en-US" dirty="0"/>
              <a:t>Complete the emailed form for the Patient and Caregiver Registry and pay the $50 annual fee.</a:t>
            </a:r>
          </a:p>
          <a:p>
            <a:pPr lvl="1"/>
            <a:r>
              <a:rPr lang="en-US" dirty="0"/>
              <a:t>Download the Patient card.  Printed or electronic versions are accepted at dispensaries.</a:t>
            </a:r>
          </a:p>
          <a:p>
            <a:r>
              <a:rPr lang="en-US" dirty="0"/>
              <a:t>Most patients have more than one qualifying medical condition.</a:t>
            </a:r>
          </a:p>
          <a:p>
            <a:r>
              <a:rPr lang="en-US" dirty="0"/>
              <a:t>The most common condition is chronic or intractable pain, followed by post-traumatic stress disorder. </a:t>
            </a:r>
          </a:p>
        </p:txBody>
      </p:sp>
      <p:sp>
        <p:nvSpPr>
          <p:cNvPr id="4" name="Slide Number Placeholder 3">
            <a:extLst>
              <a:ext uri="{FF2B5EF4-FFF2-40B4-BE49-F238E27FC236}">
                <a16:creationId xmlns:a16="http://schemas.microsoft.com/office/drawing/2014/main" id="{EDB334E2-70A6-4039-ACE7-2B987986770F}"/>
              </a:ext>
            </a:extLst>
          </p:cNvPr>
          <p:cNvSpPr>
            <a:spLocks noGrp="1"/>
          </p:cNvSpPr>
          <p:nvPr>
            <p:ph type="sldNum" sz="quarter" idx="12"/>
          </p:nvPr>
        </p:nvSpPr>
        <p:spPr/>
        <p:txBody>
          <a:bodyPr/>
          <a:lstStyle/>
          <a:p>
            <a:fld id="{6422D543-5F4B-49B1-804D-4C6B7EE4FD96}" type="slidenum">
              <a:rPr lang="en-US" smtClean="0"/>
              <a:pPr/>
              <a:t>7</a:t>
            </a:fld>
            <a:endParaRPr lang="en-US" dirty="0"/>
          </a:p>
        </p:txBody>
      </p:sp>
    </p:spTree>
    <p:extLst>
      <p:ext uri="{BB962C8B-B14F-4D97-AF65-F5344CB8AC3E}">
        <p14:creationId xmlns:p14="http://schemas.microsoft.com/office/powerpoint/2010/main" val="188903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C2002-A5EB-4912-BAD5-C3D26499CEA7}"/>
              </a:ext>
            </a:extLst>
          </p:cNvPr>
          <p:cNvSpPr>
            <a:spLocks noGrp="1"/>
          </p:cNvSpPr>
          <p:nvPr>
            <p:ph type="title"/>
          </p:nvPr>
        </p:nvSpPr>
        <p:spPr/>
        <p:txBody>
          <a:bodyPr/>
          <a:lstStyle/>
          <a:p>
            <a:r>
              <a:rPr lang="en-US" dirty="0"/>
              <a:t>Patient Rx History</a:t>
            </a:r>
          </a:p>
        </p:txBody>
      </p:sp>
      <p:sp>
        <p:nvSpPr>
          <p:cNvPr id="3" name="Content Placeholder 2">
            <a:extLst>
              <a:ext uri="{FF2B5EF4-FFF2-40B4-BE49-F238E27FC236}">
                <a16:creationId xmlns:a16="http://schemas.microsoft.com/office/drawing/2014/main" id="{B24A7258-017D-4860-A065-DBF027AD6970}"/>
              </a:ext>
            </a:extLst>
          </p:cNvPr>
          <p:cNvSpPr>
            <a:spLocks noGrp="1"/>
          </p:cNvSpPr>
          <p:nvPr>
            <p:ph sz="quarter" idx="1"/>
          </p:nvPr>
        </p:nvSpPr>
        <p:spPr/>
        <p:txBody>
          <a:bodyPr>
            <a:normAutofit fontScale="92500" lnSpcReduction="20000"/>
          </a:bodyPr>
          <a:lstStyle/>
          <a:p>
            <a:r>
              <a:rPr lang="en-US" dirty="0"/>
              <a:t>The Ohio Automated Rx Reporting System (OARRS) is a tool to track the dispensing and personal furnishing of controlled prescription drugs to patients. OARRS is designed to monitor this information for suspected abuse or diversion (i.e., channeling drugs into illegal use), and can give a prescriber or pharmacist critical information regarding a patient’s controlled substance prescription history. This information can help prescribers and pharmacists identify high-risk patients who would benefit from early interventions.</a:t>
            </a:r>
          </a:p>
          <a:p>
            <a:r>
              <a:rPr lang="en-US" dirty="0"/>
              <a:t>Once the CTR physician enters a patient’s personal information in the patient registry, the demographic data will link to that patient’s OARRS record.</a:t>
            </a:r>
          </a:p>
        </p:txBody>
      </p:sp>
      <p:sp>
        <p:nvSpPr>
          <p:cNvPr id="4" name="Slide Number Placeholder 3">
            <a:extLst>
              <a:ext uri="{FF2B5EF4-FFF2-40B4-BE49-F238E27FC236}">
                <a16:creationId xmlns:a16="http://schemas.microsoft.com/office/drawing/2014/main" id="{42EA34B6-A3A7-4BFD-B24D-0C427584BCF6}"/>
              </a:ext>
            </a:extLst>
          </p:cNvPr>
          <p:cNvSpPr>
            <a:spLocks noGrp="1"/>
          </p:cNvSpPr>
          <p:nvPr>
            <p:ph type="sldNum" sz="quarter" idx="12"/>
          </p:nvPr>
        </p:nvSpPr>
        <p:spPr/>
        <p:txBody>
          <a:bodyPr/>
          <a:lstStyle/>
          <a:p>
            <a:fld id="{6422D543-5F4B-49B1-804D-4C6B7EE4FD96}" type="slidenum">
              <a:rPr lang="en-US" smtClean="0"/>
              <a:pPr/>
              <a:t>8</a:t>
            </a:fld>
            <a:endParaRPr lang="en-US" dirty="0"/>
          </a:p>
        </p:txBody>
      </p:sp>
    </p:spTree>
    <p:extLst>
      <p:ext uri="{BB962C8B-B14F-4D97-AF65-F5344CB8AC3E}">
        <p14:creationId xmlns:p14="http://schemas.microsoft.com/office/powerpoint/2010/main" val="113511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E709-DAA9-4309-B36F-6A7C62285C80}"/>
              </a:ext>
            </a:extLst>
          </p:cNvPr>
          <p:cNvSpPr>
            <a:spLocks noGrp="1"/>
          </p:cNvSpPr>
          <p:nvPr>
            <p:ph type="title"/>
          </p:nvPr>
        </p:nvSpPr>
        <p:spPr/>
        <p:txBody>
          <a:bodyPr/>
          <a:lstStyle/>
          <a:p>
            <a:r>
              <a:rPr lang="en-US" dirty="0"/>
              <a:t>Restrictions </a:t>
            </a:r>
          </a:p>
        </p:txBody>
      </p:sp>
      <p:sp>
        <p:nvSpPr>
          <p:cNvPr id="3" name="Content Placeholder 2">
            <a:extLst>
              <a:ext uri="{FF2B5EF4-FFF2-40B4-BE49-F238E27FC236}">
                <a16:creationId xmlns:a16="http://schemas.microsoft.com/office/drawing/2014/main" id="{7B1EE0DF-C10A-4763-9A27-6D229F3C51F8}"/>
              </a:ext>
            </a:extLst>
          </p:cNvPr>
          <p:cNvSpPr>
            <a:spLocks noGrp="1"/>
          </p:cNvSpPr>
          <p:nvPr>
            <p:ph sz="quarter" idx="1"/>
          </p:nvPr>
        </p:nvSpPr>
        <p:spPr/>
        <p:txBody>
          <a:bodyPr>
            <a:normAutofit lnSpcReduction="10000"/>
          </a:bodyPr>
          <a:lstStyle/>
          <a:p>
            <a:r>
              <a:rPr lang="en-US" dirty="0"/>
              <a:t>Patients and their caregivers may purchase any authorized form or combination of authorized forms, up to possession limits.</a:t>
            </a:r>
          </a:p>
          <a:p>
            <a:r>
              <a:rPr lang="en-US" dirty="0"/>
              <a:t>Ohio law only allows oils, tinctures, metered oil or solid preparation for vaporization, edibles, patches, lotions, creams &amp; ointments.</a:t>
            </a:r>
          </a:p>
          <a:p>
            <a:r>
              <a:rPr lang="en-US" dirty="0"/>
              <a:t>The smoking of medical marijuana is not authorized. </a:t>
            </a:r>
          </a:p>
          <a:p>
            <a:r>
              <a:rPr lang="en-US" dirty="0"/>
              <a:t>Ohio law does allow vaping. </a:t>
            </a:r>
          </a:p>
          <a:p>
            <a:r>
              <a:rPr lang="en-US" dirty="0"/>
              <a:t>Patients and caregivers may not cultivate or extract medical marijuana.</a:t>
            </a:r>
          </a:p>
          <a:p>
            <a:endParaRPr lang="en-US" dirty="0"/>
          </a:p>
        </p:txBody>
      </p:sp>
      <p:sp>
        <p:nvSpPr>
          <p:cNvPr id="4" name="Slide Number Placeholder 3">
            <a:extLst>
              <a:ext uri="{FF2B5EF4-FFF2-40B4-BE49-F238E27FC236}">
                <a16:creationId xmlns:a16="http://schemas.microsoft.com/office/drawing/2014/main" id="{8292D223-873C-41F2-BF22-4A8098346C88}"/>
              </a:ext>
            </a:extLst>
          </p:cNvPr>
          <p:cNvSpPr>
            <a:spLocks noGrp="1"/>
          </p:cNvSpPr>
          <p:nvPr>
            <p:ph type="sldNum" sz="quarter" idx="12"/>
          </p:nvPr>
        </p:nvSpPr>
        <p:spPr/>
        <p:txBody>
          <a:bodyPr/>
          <a:lstStyle/>
          <a:p>
            <a:fld id="{6422D543-5F4B-49B1-804D-4C6B7EE4FD96}" type="slidenum">
              <a:rPr lang="en-US" smtClean="0"/>
              <a:pPr/>
              <a:t>9</a:t>
            </a:fld>
            <a:endParaRPr lang="en-US" dirty="0"/>
          </a:p>
        </p:txBody>
      </p:sp>
    </p:spTree>
    <p:extLst>
      <p:ext uri="{BB962C8B-B14F-4D97-AF65-F5344CB8AC3E}">
        <p14:creationId xmlns:p14="http://schemas.microsoft.com/office/powerpoint/2010/main" val="1022785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8AEFFAA959A444B66D0BE175E80907" ma:contentTypeVersion="0" ma:contentTypeDescription="Create a new document." ma:contentTypeScope="" ma:versionID="061849c555ef6bd3e83d7508e608ac9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078432-B6E4-4255-B692-0A9797AABF84}">
  <ds:schemaRefs>
    <ds:schemaRef ds:uri="http://schemas.microsoft.com/office/2006/metadata/longProperties"/>
  </ds:schemaRefs>
</ds:datastoreItem>
</file>

<file path=customXml/itemProps2.xml><?xml version="1.0" encoding="utf-8"?>
<ds:datastoreItem xmlns:ds="http://schemas.openxmlformats.org/officeDocument/2006/customXml" ds:itemID="{8DE4A15D-7DD2-481D-BB33-541674201605}">
  <ds:schemaRefs>
    <ds:schemaRef ds:uri="http://schemas.microsoft.com/sharepoint/v3/contenttype/forms"/>
  </ds:schemaRefs>
</ds:datastoreItem>
</file>

<file path=customXml/itemProps3.xml><?xml version="1.0" encoding="utf-8"?>
<ds:datastoreItem xmlns:ds="http://schemas.openxmlformats.org/officeDocument/2006/customXml" ds:itemID="{3DCE539D-989E-49BD-91D3-050DB3922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4206A156-11C1-449C-A7C9-0D1684B8F75A}">
  <ds:schemaRef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PIM Template</Template>
  <TotalTime>47802</TotalTime>
  <Words>1329</Words>
  <Application>Microsoft Office PowerPoint</Application>
  <PresentationFormat>On-screen Show (4:3)</PresentationFormat>
  <Paragraphs>133</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Century Gothic</vt:lpstr>
      <vt:lpstr>Gill Sans MT</vt:lpstr>
      <vt:lpstr>Wingdings</vt:lpstr>
      <vt:lpstr>Wingdings 3</vt:lpstr>
      <vt:lpstr>Origin</vt:lpstr>
      <vt:lpstr>1_Origin</vt:lpstr>
      <vt:lpstr>Using the NBCP  for Ohio’s Medical Marijuana Program</vt:lpstr>
      <vt:lpstr>Overview</vt:lpstr>
      <vt:lpstr>Disclaimer</vt:lpstr>
      <vt:lpstr>Background</vt:lpstr>
      <vt:lpstr>Physicians</vt:lpstr>
      <vt:lpstr> 21Qualifying Medical Conditions </vt:lpstr>
      <vt:lpstr>Patients</vt:lpstr>
      <vt:lpstr>Patient Rx History</vt:lpstr>
      <vt:lpstr>Restrictions </vt:lpstr>
      <vt:lpstr>Caregivers</vt:lpstr>
      <vt:lpstr>Patient and Caregiver Registry</vt:lpstr>
      <vt:lpstr>Required Background Checks</vt:lpstr>
      <vt:lpstr>How the NBCP was Used</vt:lpstr>
      <vt:lpstr>Current Statistics</vt:lpstr>
      <vt:lpstr>Additional Information</vt:lpstr>
      <vt:lpstr>Questions from States</vt:lpstr>
      <vt:lpstr>Thank You!</vt:lpstr>
    </vt:vector>
  </TitlesOfParts>
  <Company>The CNA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(Project Number)</dc:title>
  <dc:creator>Administrator</dc:creator>
  <cp:lastModifiedBy>Jane Lengel</cp:lastModifiedBy>
  <cp:revision>404</cp:revision>
  <cp:lastPrinted>2015-08-13T17:42:58Z</cp:lastPrinted>
  <dcterms:created xsi:type="dcterms:W3CDTF">2010-02-17T23:00:01Z</dcterms:created>
  <dcterms:modified xsi:type="dcterms:W3CDTF">2019-07-22T15:25:15Z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0x010100838AEFFAA959A444B66D0BE175E80907</vt:lpwstr>
  </property>
  <property fmtid="{D5CDD505-2E9C-101B-9397-08002B2CF9AE}" pid="3" name="Document_x0020_Type">
    <vt:lpwstr/>
  </property>
  <property fmtid="{D5CDD505-2E9C-101B-9397-08002B2CF9AE}" pid="4" name="Document Type">
    <vt:lpwstr/>
  </property>
</Properties>
</file>