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5"/>
    <p:sldMasterId id="2147483932" r:id="rId6"/>
  </p:sldMasterIdLst>
  <p:notesMasterIdLst>
    <p:notesMasterId r:id="rId22"/>
  </p:notesMasterIdLst>
  <p:handoutMasterIdLst>
    <p:handoutMasterId r:id="rId23"/>
  </p:handoutMasterIdLst>
  <p:sldIdLst>
    <p:sldId id="347" r:id="rId7"/>
    <p:sldId id="360" r:id="rId8"/>
    <p:sldId id="364" r:id="rId9"/>
    <p:sldId id="348" r:id="rId10"/>
    <p:sldId id="365" r:id="rId11"/>
    <p:sldId id="368" r:id="rId12"/>
    <p:sldId id="372" r:id="rId13"/>
    <p:sldId id="370" r:id="rId14"/>
    <p:sldId id="366" r:id="rId15"/>
    <p:sldId id="357" r:id="rId16"/>
    <p:sldId id="367" r:id="rId17"/>
    <p:sldId id="361" r:id="rId18"/>
    <p:sldId id="352" r:id="rId19"/>
    <p:sldId id="354" r:id="rId20"/>
    <p:sldId id="295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" initials="EB" lastIdx="4" clrIdx="0"/>
  <p:cmAuthor id="1" name="robert fletcher" initials="rf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BC0"/>
    <a:srgbClr val="5A8B25"/>
    <a:srgbClr val="82C836"/>
    <a:srgbClr val="7CBF33"/>
    <a:srgbClr val="E7E7E9"/>
    <a:srgbClr val="DDDDDD"/>
    <a:srgbClr val="FE5450"/>
    <a:srgbClr val="525759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201" autoAdjust="0"/>
  </p:normalViewPr>
  <p:slideViewPr>
    <p:cSldViewPr>
      <p:cViewPr varScale="1">
        <p:scale>
          <a:sx n="88" d="100"/>
          <a:sy n="88" d="100"/>
        </p:scale>
        <p:origin x="642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15"/>
    </p:cViewPr>
  </p:sorterViewPr>
  <p:notesViewPr>
    <p:cSldViewPr>
      <p:cViewPr>
        <p:scale>
          <a:sx n="100" d="100"/>
          <a:sy n="100" d="100"/>
        </p:scale>
        <p:origin x="-1758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 defTabSz="91399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 algn="r" defTabSz="91399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 defTabSz="91399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 algn="r" defTabSz="913996">
              <a:defRPr sz="1200">
                <a:latin typeface="Arial" charset="0"/>
              </a:defRPr>
            </a:lvl1pPr>
          </a:lstStyle>
          <a:p>
            <a:pPr>
              <a:defRPr/>
            </a:pPr>
            <a:fld id="{9192FBA9-89B2-4E4F-930E-BE8E47D1CD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defTabSz="93320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algn="r" defTabSz="93320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7" y="4422459"/>
            <a:ext cx="5620388" cy="41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defTabSz="93320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 defTabSz="933204">
              <a:defRPr sz="1200">
                <a:latin typeface="Arial" charset="0"/>
              </a:defRPr>
            </a:lvl1pPr>
          </a:lstStyle>
          <a:p>
            <a:pPr>
              <a:defRPr/>
            </a:pPr>
            <a:fld id="{F14B3C9D-5FBD-4D95-B951-3308F0424B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3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B3C9D-5FBD-4D95-B951-3308F0424B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0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F7ABF7-9B2C-4345-905B-BC3CC08D2458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742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900679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002060"/>
                </a:solidFill>
              </a:defRPr>
            </a:lvl1pPr>
          </a:lstStyle>
          <a:p>
            <a:fld id="{6422D543-5F4B-49B1-804D-4C6B7EE4F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539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2D05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2D050"/>
          </a:solidFill>
          <a:ln w="6350" cap="rnd" cmpd="sng" algn="ctr">
            <a:solidFill>
              <a:srgbClr val="FFD7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457200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3366CC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53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 			   NBCP 6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19684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2016 			   NBCP 6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30022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ockylouproductions.com/blog_wp/2013/09/page/2/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5029200"/>
            <a:ext cx="7162800" cy="66675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Denise Matthews , Georgia Department of Community Health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32538"/>
            <a:ext cx="4572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2286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AHFSA Annual Conference</a:t>
            </a:r>
          </a:p>
          <a:p>
            <a:pPr algn="ctr"/>
            <a:r>
              <a:rPr lang="en-US" sz="2400" dirty="0">
                <a:latin typeface="+mn-lt"/>
              </a:rPr>
              <a:t>Background Screening Interest Track</a:t>
            </a:r>
          </a:p>
          <a:p>
            <a:pPr algn="ctr"/>
            <a:r>
              <a:rPr lang="en-US" sz="2400" dirty="0">
                <a:latin typeface="+mn-lt"/>
              </a:rPr>
              <a:t>August 4-7,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A98BE2-78BC-4284-BD52-894A41A080AE}"/>
              </a:ext>
            </a:extLst>
          </p:cNvPr>
          <p:cNvSpPr/>
          <p:nvPr/>
        </p:nvSpPr>
        <p:spPr>
          <a:xfrm rot="10800000" flipV="1">
            <a:off x="1295400" y="379833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The Georgia Background Check Program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The road to implementation. What’s next?</a:t>
            </a:r>
          </a:p>
        </p:txBody>
      </p:sp>
    </p:spTree>
    <p:extLst>
      <p:ext uri="{BB962C8B-B14F-4D97-AF65-F5344CB8AC3E}">
        <p14:creationId xmlns:p14="http://schemas.microsoft.com/office/powerpoint/2010/main" val="379487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C0E5-92B9-4250-A458-C8A0E364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Caregivers Registry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C1C9-86A9-4AB9-BFDC-365BCCC5B7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066800"/>
            <a:ext cx="8915400" cy="50901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It’s </a:t>
            </a:r>
            <a:r>
              <a:rPr lang="en-US" sz="2000" u="sng" dirty="0"/>
              <a:t>new</a:t>
            </a:r>
            <a:r>
              <a:rPr lang="en-US" sz="2000" dirty="0"/>
              <a:t>, and the first of its kind in Georgia.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Enables employers who are:</a:t>
            </a:r>
          </a:p>
          <a:p>
            <a:pPr marL="0" indent="0">
              <a:buNone/>
            </a:pPr>
            <a:endParaRPr lang="en-US" sz="2000" dirty="0"/>
          </a:p>
          <a:p>
            <a:pPr marL="1143000" lvl="4" indent="0">
              <a:buNone/>
            </a:pPr>
            <a:r>
              <a:rPr lang="en-US" sz="2000" u="sng" dirty="0"/>
              <a:t>Family members, guardians of elderly persons 65+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To obtain an employment eligibility.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Private employers/family members can check the DCH public Caregivers Registry to determine if the applicant is </a:t>
            </a:r>
            <a:r>
              <a:rPr lang="en-US" sz="2000" u="sng" dirty="0"/>
              <a:t>satisfactory </a:t>
            </a:r>
            <a:r>
              <a:rPr lang="en-US" sz="2000" dirty="0"/>
              <a:t>or </a:t>
            </a:r>
            <a:r>
              <a:rPr lang="en-US" sz="2000" u="sng" dirty="0"/>
              <a:t>unsatisfactory</a:t>
            </a:r>
            <a:r>
              <a:rPr lang="en-US" sz="2000" dirty="0"/>
              <a:t> for employment in a residential setting. </a:t>
            </a:r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r>
              <a:rPr lang="en-US" sz="2000" dirty="0"/>
              <a:t>A.  Federal and state fingerprint-based criminal background check.</a:t>
            </a:r>
          </a:p>
          <a:p>
            <a:pPr marL="274320" lvl="1" indent="0">
              <a:buNone/>
            </a:pPr>
            <a:r>
              <a:rPr lang="en-US" sz="2000" dirty="0"/>
              <a:t>B.  Requires registry checks.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9DC79-CF29-4789-8A7B-8FBA71BB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7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B056-52B0-434D-A6FE-0F413A8F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What's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B6EC-4A0A-4613-A0FA-CD860DDE36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Licensure website update.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Build the applicant initiated website build and import; covered crimes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Community Outreach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EF747-AC0A-492F-B3DA-312468F7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3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516B-DBC2-49DF-B28A-04CF19F31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Rap Back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0A82D-1826-44A0-9730-75DEA7E2AB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SB 336 will implement a Rap Back process that would authorize certain Georgia state agencies that have oversight of vulnerable populations (e.g., disabled, children and/or the elderly) to voluntary participate in the Rap Back program.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SB 91  allows the Georgia Bureau of Investigation to retain fingerprints for purposes of the Georgia Long-term Care Background Check Program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Rap Back under construction by our state repository- GBI/GCIC.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19D4A-FD89-4C7F-906E-A536D784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68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D8BC-D025-4475-83BD-DF83C658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" y="161014"/>
            <a:ext cx="9144000" cy="685800"/>
          </a:xfrm>
        </p:spPr>
        <p:txBody>
          <a:bodyPr/>
          <a:lstStyle/>
          <a:p>
            <a:r>
              <a:rPr lang="en-US" dirty="0"/>
              <a:t>Provider and Community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EFF24-AFDE-4198-ACF5-F987DE8BC31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Informational webinars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Provider email blasts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Communications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Outreach presentations at the various provider and community associations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Updating the DCH websites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Update FAQs /other informational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Provider and community training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Onsite and offsite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Training videos</a:t>
            </a:r>
          </a:p>
          <a:p>
            <a:pPr marL="27432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A468C-E5DE-43A7-BC7C-4BD5DCE3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8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33F0-7317-4158-A09A-F867B0C4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What's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4402-C223-46F5-BF1B-7720B4271F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Expanding the live scan machine and fingerprint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System production and test server upgrade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System updates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Community and provider outreach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Provider onsite and offsite training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Caregivers registry is under construction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120D6-6660-4B1E-95AD-9B5E517C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16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4400" i="1" dirty="0">
                <a:solidFill>
                  <a:srgbClr val="127BC0"/>
                </a:solidFill>
                <a:ea typeface="ＭＳ Ｐゴシック" pitchFamily="34" charset="-128"/>
              </a:rPr>
              <a:t> Questions from States?</a:t>
            </a:r>
          </a:p>
        </p:txBody>
      </p:sp>
      <p:pic>
        <p:nvPicPr>
          <p:cNvPr id="1026" name="Picture 2" descr="Picture of a man with a magnifying glass and the caption &quot;How to perform a background check of a job candidate&quot;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52" y="1524001"/>
            <a:ext cx="5864548" cy="407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 descr="&quot;&quot;"/>
          <p:cNvSpPr txBox="1"/>
          <p:nvPr/>
        </p:nvSpPr>
        <p:spPr>
          <a:xfrm>
            <a:off x="6705600" y="5301734"/>
            <a:ext cx="891540" cy="184666"/>
          </a:xfrm>
          <a:prstGeom prst="rect">
            <a:avLst/>
          </a:prstGeom>
          <a:solidFill>
            <a:srgbClr val="E7E7E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rgbClr val="52575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rgbClr val="52575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1600">
                <a:solidFill>
                  <a:srgbClr val="52575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52575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49BA5F-CF73-48B2-9317-5B11B3DC02A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8A6B-2D60-41AD-9613-8148911F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AGENDA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6C83D-A909-4077-8521-1B292C6C91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u="sng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Timeline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Georgia Long-term Care Background Check Program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Caregivers Registry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Rap Back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Provider Outreach 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9B6A6-09F6-4BE3-8B52-90C756A7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BCD453-3F74-446C-B03B-8AE55FB0E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6421" y="4753878"/>
            <a:ext cx="1790700" cy="14090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9FBACB-F490-433D-B9C7-4744BFAF6D65}"/>
              </a:ext>
            </a:extLst>
          </p:cNvPr>
          <p:cNvSpPr txBox="1"/>
          <p:nvPr/>
        </p:nvSpPr>
        <p:spPr>
          <a:xfrm>
            <a:off x="-16933" y="6209622"/>
            <a:ext cx="1790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rockylouproductions.com/blog_wp/2013/09/page/2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0EF2787-31CC-4369-8E44-0211D6333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0" y="4792133"/>
            <a:ext cx="1792379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4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AF29-F2A6-4705-BE4F-DCCB04FB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E52711-32D7-409B-BCF3-8B4D199C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27AC0-71D2-4518-8620-41807B8A5A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9916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Georgia Long-Term Background Check Program was introduced in the 2018 legislation session.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It expands Georgia’s current background check requirements, as well as the list of covered crimes that would:</a:t>
            </a:r>
          </a:p>
          <a:p>
            <a:pPr marL="274320" lvl="1" indent="0">
              <a:buNone/>
            </a:pP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     1. Disqualify direct access employees from employment.</a:t>
            </a:r>
          </a:p>
          <a:p>
            <a:pPr marL="274320" lvl="1" indent="0">
              <a:buNone/>
            </a:pPr>
            <a:r>
              <a:rPr lang="en-US" sz="2200" dirty="0"/>
              <a:t>     2. Owners from obtaining a facility license. </a:t>
            </a:r>
          </a:p>
          <a:p>
            <a:pPr marL="1051560" lvl="2" indent="-457200">
              <a:buFont typeface="+mj-lt"/>
              <a:buAutoNum type="arabicParenR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SB 406 is effective on October 1, 2019.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429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34" y="58972"/>
            <a:ext cx="8196470" cy="9183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</a:rPr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Requires facilities to conduct a search of applicable public registries.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Expands Georgia criminal background check screening requirement: now requires a federal and state fingerprint-based criminal background check on all direct access staff and management working in certain facility types.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Expands the list of covered crimes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 marL="0" lvl="0" indent="0">
              <a:buNone/>
            </a:pPr>
            <a:r>
              <a:rPr lang="en-US" sz="2600" dirty="0"/>
              <a:t>			1. Owner</a:t>
            </a:r>
          </a:p>
          <a:p>
            <a:pPr marL="0" lvl="0" indent="0">
              <a:buNone/>
            </a:pPr>
            <a:r>
              <a:rPr lang="en-US" sz="2600" dirty="0"/>
              <a:t>			2. Director and Onsite Manager </a:t>
            </a:r>
          </a:p>
          <a:p>
            <a:pPr marL="0" lvl="0" indent="0">
              <a:buNone/>
            </a:pPr>
            <a:r>
              <a:rPr lang="en-US" sz="2600" dirty="0"/>
              <a:t>			3. Employee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38B801-4740-42B4-856C-98C79C89E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5257800"/>
            <a:ext cx="1600200" cy="1600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D28238-0D93-44E6-825E-E25CF5418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7904" y="5928360"/>
            <a:ext cx="79254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AE9F-B992-49BA-B512-0F9588972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174266"/>
            <a:ext cx="8229600" cy="685800"/>
          </a:xfrm>
        </p:spPr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Who is impacted?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F3E7A-4276-4F56-B873-42FDC73FAC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901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 or before January 1, 2021, all existing owners, directors, onsite managers, administrators and direct access employees will be impacted.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owners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directors, onsite managers and administrators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employees with direct patient access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New Georgia law goes into effect on October 1, 2019.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0B28E-E573-4A4A-88CE-8E76A911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18433A-94D3-4C24-A047-E5AC34223A68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4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BC12-12BF-4600-9638-65DEF5DD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Crimes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3A40F4-38DF-4F19-8264-FF570091E7D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" y="1590021"/>
            <a:ext cx="8839200" cy="45059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122BA-285E-40F1-8382-36FDC354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10735A-7EA2-4F92-9F35-B69B7C1F6401}"/>
              </a:ext>
            </a:extLst>
          </p:cNvPr>
          <p:cNvSpPr/>
          <p:nvPr/>
        </p:nvSpPr>
        <p:spPr>
          <a:xfrm>
            <a:off x="228600" y="10668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The purpose of the new requirement is to exclude individuals with a criminal record from working with vulnerable older or disabled adults. The look back period is 10 years.  Disqualifying crimes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393041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37DD-8860-495C-82CD-422D2932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Impacted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18D6E-E4FE-482B-96E0-F5A57352C3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5166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The Georgia Long-Term Care Background Check Program requires fingerprint-based criminal background checks of owners, applicants for employment, and direct access employees at the following long-term care facilities: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Adult Day Centers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Home Health Agencies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Hospices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Intermediate Care Facilities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Nursing Homes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Assisted Living Communities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Personal Care Homes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Private Home Care Providers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0D428-5803-493E-B9CD-A04842BE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4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A3E3-FEC2-4AFB-96F9-5F5FE6FAE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Registries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EA118-2670-4525-A4E5-17B80EAAED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Georgia Professional Licenses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Certified Nurse Aide Registry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National Sex Offender Registry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Georgia Sex Offender Registry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Federal OIG List of Excluded Individual &amp; Entities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0C047-8E06-48AE-B156-80E75AE8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3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9E41-3399-4E83-B1BD-CB2AE7C27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" y="16002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3186-80B1-41B3-9AB5-C9F9E0B205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Licensure website updates.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Complete technical, background check system updates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Data imports; covered crimes, facility information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Provider training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257E7-DC39-49A4-9676-B254760A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92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EFFAA959A444B66D0BE175E80907" ma:contentTypeVersion="0" ma:contentTypeDescription="Create a new document." ma:contentTypeScope="" ma:versionID="061849c555ef6bd3e83d7508e608ac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06A156-11C1-449C-A7C9-0D1684B8F75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CE539D-989E-49BD-91D3-050DB3922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E4A15D-7DD2-481D-BB33-5416742016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1078432-B6E4-4255-B692-0A9797AABF8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PIM Template</Template>
  <TotalTime>50345</TotalTime>
  <Words>621</Words>
  <Application>Microsoft Office PowerPoint</Application>
  <PresentationFormat>On-screen Show (4:3)</PresentationFormat>
  <Paragraphs>133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Century Gothic</vt:lpstr>
      <vt:lpstr>Gill Sans MT</vt:lpstr>
      <vt:lpstr>Wingdings</vt:lpstr>
      <vt:lpstr>Wingdings 3</vt:lpstr>
      <vt:lpstr>Origin</vt:lpstr>
      <vt:lpstr>1_Origin</vt:lpstr>
      <vt:lpstr>PowerPoint Presentation</vt:lpstr>
      <vt:lpstr>AGENDA OVERVIEW</vt:lpstr>
      <vt:lpstr>Timeline </vt:lpstr>
      <vt:lpstr>HIGHLIGHTS</vt:lpstr>
      <vt:lpstr> Who is impacted? </vt:lpstr>
      <vt:lpstr>Covered Crimes</vt:lpstr>
      <vt:lpstr>Impacted Facilities</vt:lpstr>
      <vt:lpstr>Registries</vt:lpstr>
      <vt:lpstr>What’s next?</vt:lpstr>
      <vt:lpstr>Caregivers Registry</vt:lpstr>
      <vt:lpstr>What's next?</vt:lpstr>
      <vt:lpstr>Rap Back </vt:lpstr>
      <vt:lpstr>Provider and Community Outreach</vt:lpstr>
      <vt:lpstr>What's next?</vt:lpstr>
      <vt:lpstr> Questions from States?</vt:lpstr>
    </vt:vector>
  </TitlesOfParts>
  <Company>The CNA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(Project Number)</dc:title>
  <dc:creator>Administrator</dc:creator>
  <cp:lastModifiedBy>Haddock, Taylor</cp:lastModifiedBy>
  <cp:revision>542</cp:revision>
  <cp:lastPrinted>2019-08-02T01:07:50Z</cp:lastPrinted>
  <dcterms:created xsi:type="dcterms:W3CDTF">2010-02-17T23:00:01Z</dcterms:created>
  <dcterms:modified xsi:type="dcterms:W3CDTF">2019-08-05T20:55:01Z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0x010100838AEFFAA959A444B66D0BE175E80907</vt:lpwstr>
  </property>
  <property fmtid="{D5CDD505-2E9C-101B-9397-08002B2CF9AE}" pid="3" name="Document_x0020_Type">
    <vt:lpwstr/>
  </property>
  <property fmtid="{D5CDD505-2E9C-101B-9397-08002B2CF9AE}" pid="4" name="Document Type">
    <vt:lpwstr/>
  </property>
</Properties>
</file>